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465" r:id="rId5"/>
    <p:sldId id="261" r:id="rId6"/>
    <p:sldId id="275" r:id="rId7"/>
    <p:sldId id="264" r:id="rId8"/>
    <p:sldId id="263" r:id="rId9"/>
    <p:sldId id="262" r:id="rId10"/>
    <p:sldId id="278" r:id="rId11"/>
    <p:sldId id="265" r:id="rId12"/>
    <p:sldId id="274" r:id="rId13"/>
    <p:sldId id="466" r:id="rId14"/>
    <p:sldId id="269" r:id="rId15"/>
    <p:sldId id="272" r:id="rId16"/>
    <p:sldId id="270" r:id="rId17"/>
    <p:sldId id="277" r:id="rId18"/>
    <p:sldId id="276" r:id="rId19"/>
    <p:sldId id="279" r:id="rId20"/>
    <p:sldId id="280" r:id="rId21"/>
  </p:sldIdLst>
  <p:sldSz cx="18288000" cy="10287000"/>
  <p:notesSz cx="6858000" cy="9144000"/>
  <p:embeddedFontLst>
    <p:embeddedFont>
      <p:font typeface="Aeonik" panose="020B0503030300000000" pitchFamily="34" charset="0"/>
      <p:regular r:id="rId23"/>
      <p:bold r:id="rId24"/>
      <p:italic r:id="rId25"/>
      <p:boldItalic r:id="rId26"/>
    </p:embeddedFont>
    <p:embeddedFont>
      <p:font typeface="Aeonik Light" panose="020B0403030300000000" pitchFamily="34" charset="0"/>
      <p:regular r:id="rId27"/>
      <p:bold r:id="rId28"/>
      <p:italic r:id="rId29"/>
      <p:boldItalic r:id="rId30"/>
    </p:embeddedFont>
    <p:embeddedFont>
      <p:font typeface="Montserrat" pitchFamily="2" charset="77"/>
      <p:regular r:id="rId31"/>
      <p:bold r:id="rId32"/>
      <p:italic r:id="rId33"/>
      <p:boldItalic r:id="rId34"/>
    </p:embeddedFont>
    <p:embeddedFont>
      <p:font typeface="Open Sans Extra Bold" panose="020B0906030804020204" pitchFamily="34" charset="0"/>
      <p:regular r:id="rId35"/>
      <p:bold r:id="rId36"/>
    </p:embeddedFont>
    <p:embeddedFont>
      <p:font typeface="Poppins" pitchFamily="2" charset="77"/>
      <p:regular r:id="rId37"/>
      <p:bold r:id="rId38"/>
      <p:italic r:id="rId39"/>
      <p:boldItalic r:id="rId40"/>
    </p:embeddedFont>
    <p:embeddedFont>
      <p:font typeface="Poppins Bold" pitchFamily="2" charset="77"/>
      <p:regular r:id="rId41"/>
      <p:bold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101"/>
    <a:srgbClr val="C0D7E6"/>
    <a:srgbClr val="D3E2EF"/>
    <a:srgbClr val="145DA0"/>
    <a:srgbClr val="E3EDF2"/>
    <a:srgbClr val="E1E3E8"/>
    <a:srgbClr val="D6DADF"/>
    <a:srgbClr val="FFD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901" autoAdjust="0"/>
    <p:restoredTop sz="95725" autoAdjust="0"/>
  </p:normalViewPr>
  <p:slideViewPr>
    <p:cSldViewPr>
      <p:cViewPr varScale="1">
        <p:scale>
          <a:sx n="76" d="100"/>
          <a:sy n="76" d="100"/>
        </p:scale>
        <p:origin x="1288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font" Target="fonts/font2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9.fntdata"/></Relationships>
</file>

<file path=ppt/media/image1.png>
</file>

<file path=ppt/media/image10.png>
</file>

<file path=ppt/media/image11.png>
</file>

<file path=ppt/media/image12.jpe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png>
</file>

<file path=ppt/media/image29.png>
</file>

<file path=ppt/media/image3.sv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EEC529-1A2F-6A46-85EA-53BF4679C778}" type="datetimeFigureOut">
              <a:rPr lang="en-US" smtClean="0"/>
              <a:t>10/11/24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D8FD1C-B41C-5745-8CF8-679BA155D54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932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059488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828800" y="4950619"/>
            <a:ext cx="14630400" cy="4050506"/>
          </a:xfrm>
          <a:prstGeom prst="rect">
            <a:avLst/>
          </a:prstGeom>
        </p:spPr>
        <p:txBody>
          <a:bodyPr/>
          <a:lstStyle/>
          <a:p>
            <a:r>
              <a:rPr lang="en-AU" sz="1800" b="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image is a visualisation of our roadmap, and as you can see we’re working hard to meet and exceed the features available through the current bricks and mortar retail bank</a:t>
            </a:r>
          </a:p>
          <a:p>
            <a:endParaRPr lang="en-AU" sz="1800" b="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AU" sz="1800" b="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We’ve already launched transact and save, and home loans are now in pilot</a:t>
            </a:r>
          </a:p>
          <a:p>
            <a:endParaRPr lang="en-AU" sz="1800" b="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AU" sz="1800" b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But, credit cards, business banking, brokerage, cash rewards, and much more are still yet to be completed</a:t>
            </a:r>
          </a:p>
          <a:p>
            <a:endParaRPr lang="en-AU" sz="1800" b="0" dirty="0">
              <a:effectLst/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AU" sz="1800" b="1" dirty="0">
                <a:effectLst/>
                <a:latin typeface="Calibri" panose="020F0502020204030204" pitchFamily="34" charset="0"/>
                <a:cs typeface="Times New Roman" panose="02020603050405020304" pitchFamily="18" charset="0"/>
              </a:rPr>
              <a:t>New feature teams are being formed weekly to deliver the roadmap</a:t>
            </a:r>
          </a:p>
          <a:p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795572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https://github.com/cncf/artwork/blob/main/projects/kyverno/stacked/color/kyverno-stacked-color.png</a:t>
            </a:r>
          </a:p>
          <a:p>
            <a:endParaRPr lang="en-US" dirty="0"/>
          </a:p>
          <a:p>
            <a:r>
              <a:rPr lang="en-US" dirty="0"/>
              <a:t>https://kyverno.github.io/chainsaw/latest/test/explicit/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8FD1C-B41C-5745-8CF8-679BA155D54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492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8FD1C-B41C-5745-8CF8-679BA155D54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01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Body copy regular…"/>
          <p:cNvSpPr txBox="1">
            <a:spLocks noGrp="1"/>
          </p:cNvSpPr>
          <p:nvPr>
            <p:ph type="body" sz="half" idx="21"/>
          </p:nvPr>
        </p:nvSpPr>
        <p:spPr>
          <a:xfrm>
            <a:off x="1714500" y="3425825"/>
            <a:ext cx="15996318" cy="3426677"/>
          </a:xfrm>
          <a:prstGeom prst="rect">
            <a:avLst/>
          </a:prstGeom>
        </p:spPr>
        <p:txBody>
          <a:bodyPr lIns="0" tIns="0" rIns="0" bIns="0" anchor="t"/>
          <a:lstStyle>
            <a:lvl1pPr marL="0" indent="0" defTabSz="1632752">
              <a:spcBef>
                <a:spcPts val="1050"/>
              </a:spcBef>
              <a:buSzTx/>
              <a:buNone/>
              <a:defRPr sz="2700" b="0" i="0">
                <a:solidFill>
                  <a:srgbClr val="004165"/>
                </a:solidFill>
                <a:latin typeface="Aeonik" panose="020B0503030300000000" pitchFamily="34" charset="0"/>
                <a:ea typeface="Aeonik" panose="020B0503030300000000" pitchFamily="34" charset="0"/>
                <a:cs typeface="Aeonik" panose="020B0503030300000000" pitchFamily="34" charset="0"/>
                <a:sym typeface="Helvetica"/>
              </a:defRPr>
            </a:lvl1pPr>
            <a:lvl2pPr marL="381000" indent="-381000" defTabSz="1632752">
              <a:spcBef>
                <a:spcPts val="1050"/>
              </a:spcBef>
              <a:buClr>
                <a:srgbClr val="004165"/>
              </a:buClr>
              <a:buSzPct val="100000"/>
              <a:defRPr sz="2700" b="0" i="0">
                <a:solidFill>
                  <a:srgbClr val="004165"/>
                </a:solidFill>
                <a:latin typeface="Aeonik" panose="020B0503030300000000" pitchFamily="34" charset="0"/>
                <a:ea typeface="Aeonik" panose="020B0503030300000000" pitchFamily="34" charset="0"/>
                <a:cs typeface="Aeonik" panose="020B0503030300000000" pitchFamily="34" charset="0"/>
                <a:sym typeface="Helvetica"/>
              </a:defRPr>
            </a:lvl2pPr>
            <a:lvl3pPr marL="781050" indent="-381000" defTabSz="1632752">
              <a:spcBef>
                <a:spcPts val="1050"/>
              </a:spcBef>
              <a:buSzPct val="100000"/>
              <a:buChar char="–"/>
              <a:defRPr sz="2700" b="0" i="0">
                <a:solidFill>
                  <a:srgbClr val="004165"/>
                </a:solidFill>
                <a:latin typeface="Aeonik" panose="020B0503030300000000" pitchFamily="34" charset="0"/>
                <a:ea typeface="Aeonik" panose="020B0503030300000000" pitchFamily="34" charset="0"/>
                <a:cs typeface="Aeonik" panose="020B0503030300000000" pitchFamily="34" charset="0"/>
                <a:sym typeface="Helvetica"/>
              </a:defRPr>
            </a:lvl3pPr>
            <a:lvl4pPr marL="781050" indent="-381000" defTabSz="1632752">
              <a:spcBef>
                <a:spcPts val="1050"/>
              </a:spcBef>
              <a:buSzPct val="80000"/>
              <a:buBlip>
                <a:blip r:embed="rId2"/>
              </a:buBlip>
              <a:defRPr sz="2700" b="0" i="0">
                <a:solidFill>
                  <a:srgbClr val="004165"/>
                </a:solidFill>
                <a:latin typeface="Aeonik" panose="020B0503030300000000" pitchFamily="34" charset="0"/>
                <a:ea typeface="Aeonik" panose="020B0503030300000000" pitchFamily="34" charset="0"/>
                <a:cs typeface="Aeonik" panose="020B0503030300000000" pitchFamily="34" charset="0"/>
                <a:sym typeface="Helvetica"/>
              </a:defRPr>
            </a:lvl4pPr>
            <a:lvl5pPr marL="1162050" indent="-381000" defTabSz="1632752">
              <a:spcBef>
                <a:spcPts val="1050"/>
              </a:spcBef>
              <a:buSzPct val="100000"/>
              <a:defRPr sz="2700" b="0" i="0">
                <a:solidFill>
                  <a:srgbClr val="004165"/>
                </a:solidFill>
                <a:latin typeface="Aeonik" panose="020B0503030300000000" pitchFamily="34" charset="0"/>
                <a:ea typeface="Aeonik" panose="020B0503030300000000" pitchFamily="34" charset="0"/>
                <a:cs typeface="Aeonik" panose="020B0503030300000000" pitchFamily="34" charset="0"/>
                <a:sym typeface="Helvetica"/>
              </a:defRPr>
            </a:lvl5pPr>
          </a:lstStyle>
          <a:p>
            <a:r>
              <a:rPr dirty="0"/>
              <a:t>Body copy regular</a:t>
            </a:r>
          </a:p>
          <a:p>
            <a:pPr lvl="1"/>
            <a:r>
              <a:rPr dirty="0"/>
              <a:t>Body Level 01</a:t>
            </a:r>
          </a:p>
          <a:p>
            <a:pPr lvl="2"/>
            <a:r>
              <a:rPr dirty="0"/>
              <a:t>Body Level 02</a:t>
            </a:r>
          </a:p>
          <a:p>
            <a:pPr lvl="3"/>
            <a:r>
              <a:rPr dirty="0"/>
              <a:t>Body Level 03</a:t>
            </a:r>
          </a:p>
          <a:p>
            <a:pPr lvl="4"/>
            <a:r>
              <a:rPr dirty="0"/>
              <a:t>Body Level 04</a:t>
            </a:r>
          </a:p>
        </p:txBody>
      </p:sp>
      <p:sp>
        <p:nvSpPr>
          <p:cNvPr id="250" name="Subheading"/>
          <p:cNvSpPr txBox="1">
            <a:spLocks noGrp="1"/>
          </p:cNvSpPr>
          <p:nvPr>
            <p:ph type="body" sz="quarter" idx="22"/>
          </p:nvPr>
        </p:nvSpPr>
        <p:spPr>
          <a:xfrm>
            <a:off x="1714501" y="1759954"/>
            <a:ext cx="16196585" cy="1130903"/>
          </a:xfrm>
          <a:prstGeom prst="rect">
            <a:avLst/>
          </a:prstGeom>
        </p:spPr>
        <p:txBody>
          <a:bodyPr lIns="0" tIns="0" rIns="0" bIns="0" anchor="t"/>
          <a:lstStyle>
            <a:lvl1pPr marL="0" indent="0" defTabSz="685800">
              <a:spcBef>
                <a:spcPts val="0"/>
              </a:spcBef>
              <a:buSzTx/>
              <a:buNone/>
              <a:defRPr sz="3150" b="0" i="0">
                <a:solidFill>
                  <a:srgbClr val="007DBA"/>
                </a:solidFill>
                <a:latin typeface="Aeonik" panose="020B0503030300000000" pitchFamily="34" charset="0"/>
                <a:ea typeface="Aeonik" panose="020B0503030300000000" pitchFamily="34" charset="0"/>
                <a:cs typeface="Aeonik" panose="020B0503030300000000" pitchFamily="34" charset="0"/>
                <a:sym typeface="Helvetica"/>
              </a:defRPr>
            </a:lvl1pPr>
          </a:lstStyle>
          <a:p>
            <a:r>
              <a:rPr dirty="0"/>
              <a:t>Subheading</a:t>
            </a:r>
          </a:p>
        </p:txBody>
      </p:sp>
      <p:sp>
        <p:nvSpPr>
          <p:cNvPr id="251" name="Main Heading"/>
          <p:cNvSpPr txBox="1">
            <a:spLocks noGrp="1"/>
          </p:cNvSpPr>
          <p:nvPr>
            <p:ph type="body" sz="quarter" idx="23"/>
          </p:nvPr>
        </p:nvSpPr>
        <p:spPr>
          <a:xfrm>
            <a:off x="1714501" y="1028861"/>
            <a:ext cx="16196585" cy="1017645"/>
          </a:xfrm>
          <a:prstGeom prst="rect">
            <a:avLst/>
          </a:prstGeom>
        </p:spPr>
        <p:txBody>
          <a:bodyPr lIns="0" tIns="0" rIns="0" bIns="0" anchor="t"/>
          <a:lstStyle>
            <a:lvl1pPr marL="0" indent="0" defTabSz="685800">
              <a:spcBef>
                <a:spcPts val="0"/>
              </a:spcBef>
              <a:buSzTx/>
              <a:buNone/>
              <a:defRPr b="0" i="0">
                <a:solidFill>
                  <a:srgbClr val="004165"/>
                </a:solidFill>
                <a:latin typeface="Aeonik" panose="020B0503030300000000" pitchFamily="34" charset="0"/>
                <a:ea typeface="Aeonik" panose="020B0503030300000000" pitchFamily="34" charset="0"/>
                <a:cs typeface="Aeonik" panose="020B0503030300000000" pitchFamily="34" charset="0"/>
                <a:sym typeface="Helvetica"/>
              </a:defRPr>
            </a:lvl1pPr>
          </a:lstStyle>
          <a:p>
            <a:r>
              <a:rPr dirty="0"/>
              <a:t>Main Heading</a:t>
            </a:r>
          </a:p>
        </p:txBody>
      </p:sp>
      <p:sp>
        <p:nvSpPr>
          <p:cNvPr id="2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9152334" y="9425262"/>
            <a:ext cx="645208" cy="685801"/>
          </a:xfrm>
          <a:prstGeom prst="rect">
            <a:avLst/>
          </a:prstGeom>
        </p:spPr>
        <p:txBody>
          <a:bodyPr lIns="0" tIns="0" rIns="0" bIns="0" anchor="ctr"/>
          <a:lstStyle>
            <a:lvl1pPr algn="l" defTabSz="1632752">
              <a:lnSpc>
                <a:spcPct val="90000"/>
              </a:lnSpc>
              <a:defRPr sz="4500" b="0" i="0">
                <a:solidFill>
                  <a:srgbClr val="004165"/>
                </a:solidFill>
                <a:latin typeface="Aeonik" panose="020B0503030300000000" pitchFamily="34" charset="0"/>
                <a:ea typeface="Aeonik" panose="020B0503030300000000" pitchFamily="34" charset="0"/>
                <a:cs typeface="Aeonik" panose="020B0503030300000000" pitchFamily="34" charset="0"/>
                <a:sym typeface="Helvetica"/>
              </a:defRPr>
            </a:lvl1pPr>
          </a:lstStyle>
          <a:p>
            <a:fld id="{86CB4B4D-7CA3-9044-876B-883B54F8677D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9941943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kubernetes/sample-controller/blob/master/docs/controller-client-go.md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3" Type="http://schemas.openxmlformats.org/officeDocument/2006/relationships/image" Target="../media/image12.jpeg"/><Relationship Id="rId7" Type="http://schemas.openxmlformats.org/officeDocument/2006/relationships/image" Target="../media/image16.svg"/><Relationship Id="rId12" Type="http://schemas.openxmlformats.org/officeDocument/2006/relationships/image" Target="../media/image21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sv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svg"/><Relationship Id="rId1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20">
            <a:extLst>
              <a:ext uri="{FF2B5EF4-FFF2-40B4-BE49-F238E27FC236}">
                <a16:creationId xmlns:a16="http://schemas.microsoft.com/office/drawing/2014/main" id="{48AA1B4E-F038-0AB2-CA87-994BE65CBF77}"/>
              </a:ext>
            </a:extLst>
          </p:cNvPr>
          <p:cNvSpPr/>
          <p:nvPr/>
        </p:nvSpPr>
        <p:spPr>
          <a:xfrm>
            <a:off x="7681207" y="6709554"/>
            <a:ext cx="10606793" cy="3577446"/>
          </a:xfrm>
          <a:custGeom>
            <a:avLst/>
            <a:gdLst>
              <a:gd name="connsiteX0" fmla="*/ 5921161 w 10606793"/>
              <a:gd name="connsiteY0" fmla="*/ 0 h 3577446"/>
              <a:gd name="connsiteX1" fmla="*/ 10448467 w 10606793"/>
              <a:gd name="connsiteY1" fmla="*/ 1764821 h 3577446"/>
              <a:gd name="connsiteX2" fmla="*/ 10606793 w 10606793"/>
              <a:gd name="connsiteY2" fmla="*/ 1920342 h 3577446"/>
              <a:gd name="connsiteX3" fmla="*/ 10606793 w 10606793"/>
              <a:gd name="connsiteY3" fmla="*/ 3577446 h 3577446"/>
              <a:gd name="connsiteX4" fmla="*/ 0 w 10606793"/>
              <a:gd name="connsiteY4" fmla="*/ 3577446 h 3577446"/>
              <a:gd name="connsiteX5" fmla="*/ 39284 w 10606793"/>
              <a:gd name="connsiteY5" fmla="*/ 3500747 h 3577446"/>
              <a:gd name="connsiteX6" fmla="*/ 5921161 w 10606793"/>
              <a:gd name="connsiteY6" fmla="*/ 0 h 3577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606793" h="3577446">
                <a:moveTo>
                  <a:pt x="5921161" y="0"/>
                </a:moveTo>
                <a:cubicBezTo>
                  <a:pt x="7667324" y="0"/>
                  <a:pt x="9257217" y="669067"/>
                  <a:pt x="10448467" y="1764821"/>
                </a:cubicBezTo>
                <a:lnTo>
                  <a:pt x="10606793" y="1920342"/>
                </a:lnTo>
                <a:lnTo>
                  <a:pt x="10606793" y="3577446"/>
                </a:lnTo>
                <a:lnTo>
                  <a:pt x="0" y="3577446"/>
                </a:lnTo>
                <a:lnTo>
                  <a:pt x="39284" y="3500747"/>
                </a:lnTo>
                <a:cubicBezTo>
                  <a:pt x="1172033" y="1415545"/>
                  <a:pt x="3381288" y="0"/>
                  <a:pt x="5921161" y="0"/>
                </a:cubicBezTo>
                <a:close/>
              </a:path>
            </a:pathLst>
          </a:custGeom>
          <a:solidFill>
            <a:srgbClr val="145D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TextBox 14"/>
          <p:cNvSpPr txBox="1"/>
          <p:nvPr/>
        </p:nvSpPr>
        <p:spPr>
          <a:xfrm>
            <a:off x="1391331" y="3393997"/>
            <a:ext cx="11869992" cy="1536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59"/>
              </a:lnSpc>
              <a:spcBef>
                <a:spcPct val="0"/>
              </a:spcBef>
            </a:pPr>
            <a:r>
              <a:rPr lang="en-US" sz="4399" dirty="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Reliability and Performance Testing for Kubernetes Operators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91331" y="6286500"/>
            <a:ext cx="5688119" cy="5250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35"/>
              </a:lnSpc>
              <a:spcBef>
                <a:spcPct val="0"/>
              </a:spcBef>
            </a:pPr>
            <a:r>
              <a:rPr lang="en-US" sz="3200" spc="-59" dirty="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Olga Mirensky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91331" y="6954346"/>
            <a:ext cx="5688119" cy="407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5"/>
              </a:lnSpc>
              <a:spcBef>
                <a:spcPct val="0"/>
              </a:spcBef>
            </a:pPr>
            <a:r>
              <a:rPr lang="en-US" sz="2100" spc="-49" dirty="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Platform Engineer, ANZ Plus</a:t>
            </a:r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A563F653-AE2C-90C6-B836-226DBEF8E96F}"/>
              </a:ext>
            </a:extLst>
          </p:cNvPr>
          <p:cNvSpPr/>
          <p:nvPr/>
        </p:nvSpPr>
        <p:spPr>
          <a:xfrm>
            <a:off x="15902414" y="1"/>
            <a:ext cx="2385586" cy="2385587"/>
          </a:xfrm>
          <a:custGeom>
            <a:avLst/>
            <a:gdLst>
              <a:gd name="connsiteX0" fmla="*/ 0 w 2385586"/>
              <a:gd name="connsiteY0" fmla="*/ 0 h 2385587"/>
              <a:gd name="connsiteX1" fmla="*/ 891582 w 2385586"/>
              <a:gd name="connsiteY1" fmla="*/ 0 h 2385587"/>
              <a:gd name="connsiteX2" fmla="*/ 2385586 w 2385586"/>
              <a:gd name="connsiteY2" fmla="*/ 1494004 h 2385587"/>
              <a:gd name="connsiteX3" fmla="*/ 2385586 w 2385586"/>
              <a:gd name="connsiteY3" fmla="*/ 2385587 h 2385587"/>
              <a:gd name="connsiteX4" fmla="*/ 0 w 2385586"/>
              <a:gd name="connsiteY4" fmla="*/ 0 h 2385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85586" h="2385587">
                <a:moveTo>
                  <a:pt x="0" y="0"/>
                </a:moveTo>
                <a:lnTo>
                  <a:pt x="891582" y="0"/>
                </a:lnTo>
                <a:cubicBezTo>
                  <a:pt x="891582" y="825116"/>
                  <a:pt x="1560470" y="1494004"/>
                  <a:pt x="2385586" y="1494004"/>
                </a:cubicBezTo>
                <a:lnTo>
                  <a:pt x="2385586" y="2385587"/>
                </a:lnTo>
                <a:cubicBezTo>
                  <a:pt x="1068062" y="2385587"/>
                  <a:pt x="0" y="1317523"/>
                  <a:pt x="0" y="0"/>
                </a:cubicBezTo>
                <a:close/>
              </a:path>
            </a:pathLst>
          </a:custGeom>
          <a:solidFill>
            <a:srgbClr val="145D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866E4380-4BBA-DA83-9948-C706CA4CA7DA}"/>
              </a:ext>
            </a:extLst>
          </p:cNvPr>
          <p:cNvSpPr/>
          <p:nvPr/>
        </p:nvSpPr>
        <p:spPr>
          <a:xfrm>
            <a:off x="721372" y="0"/>
            <a:ext cx="1469519" cy="633648"/>
          </a:xfrm>
          <a:custGeom>
            <a:avLst/>
            <a:gdLst>
              <a:gd name="connsiteX0" fmla="*/ 0 w 1469519"/>
              <a:gd name="connsiteY0" fmla="*/ 0 h 633648"/>
              <a:gd name="connsiteX1" fmla="*/ 1469519 w 1469519"/>
              <a:gd name="connsiteY1" fmla="*/ 0 h 633648"/>
              <a:gd name="connsiteX2" fmla="*/ 1465696 w 1469519"/>
              <a:gd name="connsiteY2" fmla="*/ 37917 h 633648"/>
              <a:gd name="connsiteX3" fmla="*/ 734759 w 1469519"/>
              <a:gd name="connsiteY3" fmla="*/ 633648 h 633648"/>
              <a:gd name="connsiteX4" fmla="*/ 3822 w 1469519"/>
              <a:gd name="connsiteY4" fmla="*/ 37917 h 633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69519" h="633648">
                <a:moveTo>
                  <a:pt x="0" y="0"/>
                </a:moveTo>
                <a:lnTo>
                  <a:pt x="1469519" y="0"/>
                </a:lnTo>
                <a:lnTo>
                  <a:pt x="1465696" y="37917"/>
                </a:lnTo>
                <a:cubicBezTo>
                  <a:pt x="1396126" y="377900"/>
                  <a:pt x="1095309" y="633648"/>
                  <a:pt x="734759" y="633648"/>
                </a:cubicBezTo>
                <a:cubicBezTo>
                  <a:pt x="374209" y="633648"/>
                  <a:pt x="73393" y="377900"/>
                  <a:pt x="3822" y="37917"/>
                </a:cubicBezTo>
                <a:close/>
              </a:path>
            </a:pathLst>
          </a:custGeom>
          <a:solidFill>
            <a:srgbClr val="145D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FD9CD6A5-9F2D-FA16-2E50-26B7AE538EE7}"/>
              </a:ext>
            </a:extLst>
          </p:cNvPr>
          <p:cNvSpPr/>
          <p:nvPr/>
        </p:nvSpPr>
        <p:spPr>
          <a:xfrm rot="10800000">
            <a:off x="0" y="7888122"/>
            <a:ext cx="2385586" cy="2385587"/>
          </a:xfrm>
          <a:custGeom>
            <a:avLst/>
            <a:gdLst>
              <a:gd name="connsiteX0" fmla="*/ 0 w 2385586"/>
              <a:gd name="connsiteY0" fmla="*/ 0 h 2385587"/>
              <a:gd name="connsiteX1" fmla="*/ 891582 w 2385586"/>
              <a:gd name="connsiteY1" fmla="*/ 0 h 2385587"/>
              <a:gd name="connsiteX2" fmla="*/ 2385586 w 2385586"/>
              <a:gd name="connsiteY2" fmla="*/ 1494004 h 2385587"/>
              <a:gd name="connsiteX3" fmla="*/ 2385586 w 2385586"/>
              <a:gd name="connsiteY3" fmla="*/ 2385587 h 2385587"/>
              <a:gd name="connsiteX4" fmla="*/ 0 w 2385586"/>
              <a:gd name="connsiteY4" fmla="*/ 0 h 2385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85586" h="2385587">
                <a:moveTo>
                  <a:pt x="0" y="0"/>
                </a:moveTo>
                <a:lnTo>
                  <a:pt x="891582" y="0"/>
                </a:lnTo>
                <a:cubicBezTo>
                  <a:pt x="891582" y="825116"/>
                  <a:pt x="1560470" y="1494004"/>
                  <a:pt x="2385586" y="1494004"/>
                </a:cubicBezTo>
                <a:lnTo>
                  <a:pt x="2385586" y="2385587"/>
                </a:lnTo>
                <a:cubicBezTo>
                  <a:pt x="1068062" y="2385587"/>
                  <a:pt x="0" y="1317523"/>
                  <a:pt x="0" y="0"/>
                </a:cubicBezTo>
                <a:close/>
              </a:path>
            </a:pathLst>
          </a:custGeom>
          <a:solidFill>
            <a:srgbClr val="145D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874559"/>
            <a:ext cx="13274417" cy="2969559"/>
            <a:chOff x="0" y="0"/>
            <a:chExt cx="3496143" cy="78210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496143" cy="782106"/>
            </a:xfrm>
            <a:custGeom>
              <a:avLst/>
              <a:gdLst/>
              <a:ahLst/>
              <a:cxnLst/>
              <a:rect l="l" t="t" r="r" b="b"/>
              <a:pathLst>
                <a:path w="3496143" h="782106">
                  <a:moveTo>
                    <a:pt x="6999" y="0"/>
                  </a:moveTo>
                  <a:lnTo>
                    <a:pt x="3489144" y="0"/>
                  </a:lnTo>
                  <a:cubicBezTo>
                    <a:pt x="3491000" y="0"/>
                    <a:pt x="3492781" y="737"/>
                    <a:pt x="3494093" y="2050"/>
                  </a:cubicBezTo>
                  <a:cubicBezTo>
                    <a:pt x="3495406" y="3362"/>
                    <a:pt x="3496143" y="5142"/>
                    <a:pt x="3496143" y="6999"/>
                  </a:cubicBezTo>
                  <a:lnTo>
                    <a:pt x="3496143" y="775107"/>
                  </a:lnTo>
                  <a:cubicBezTo>
                    <a:pt x="3496143" y="776964"/>
                    <a:pt x="3495406" y="778744"/>
                    <a:pt x="3494093" y="780056"/>
                  </a:cubicBezTo>
                  <a:cubicBezTo>
                    <a:pt x="3492781" y="781369"/>
                    <a:pt x="3491000" y="782106"/>
                    <a:pt x="3489144" y="782106"/>
                  </a:cubicBezTo>
                  <a:lnTo>
                    <a:pt x="6999" y="782106"/>
                  </a:lnTo>
                  <a:cubicBezTo>
                    <a:pt x="5142" y="782106"/>
                    <a:pt x="3362" y="781369"/>
                    <a:pt x="2050" y="780056"/>
                  </a:cubicBezTo>
                  <a:cubicBezTo>
                    <a:pt x="737" y="778744"/>
                    <a:pt x="0" y="776964"/>
                    <a:pt x="0" y="775107"/>
                  </a:cubicBezTo>
                  <a:lnTo>
                    <a:pt x="0" y="6999"/>
                  </a:lnTo>
                  <a:cubicBezTo>
                    <a:pt x="0" y="5142"/>
                    <a:pt x="737" y="3362"/>
                    <a:pt x="2050" y="2050"/>
                  </a:cubicBezTo>
                  <a:cubicBezTo>
                    <a:pt x="3362" y="737"/>
                    <a:pt x="5142" y="0"/>
                    <a:pt x="699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3E2EF">
                    <a:alpha val="100000"/>
                  </a:srgbClr>
                </a:gs>
                <a:gs pos="100000">
                  <a:srgbClr val="004AAD">
                    <a:alpha val="84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496143" cy="8202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63618" y="5930714"/>
            <a:ext cx="10548033" cy="77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4500" b="1" spc="-49" dirty="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Performance Testing</a:t>
            </a:r>
          </a:p>
        </p:txBody>
      </p:sp>
    </p:spTree>
    <p:extLst>
      <p:ext uri="{BB962C8B-B14F-4D97-AF65-F5344CB8AC3E}">
        <p14:creationId xmlns:p14="http://schemas.microsoft.com/office/powerpoint/2010/main" val="3796035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5D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2465272"/>
            <a:ext cx="6664408" cy="6793028"/>
            <a:chOff x="0" y="0"/>
            <a:chExt cx="1755235" cy="17891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55235" cy="1789110"/>
            </a:xfrm>
            <a:custGeom>
              <a:avLst/>
              <a:gdLst/>
              <a:ahLst/>
              <a:cxnLst/>
              <a:rect l="l" t="t" r="r" b="b"/>
              <a:pathLst>
                <a:path w="1755235" h="1789110">
                  <a:moveTo>
                    <a:pt x="19749" y="0"/>
                  </a:moveTo>
                  <a:lnTo>
                    <a:pt x="1735486" y="0"/>
                  </a:lnTo>
                  <a:cubicBezTo>
                    <a:pt x="1746393" y="0"/>
                    <a:pt x="1755235" y="8842"/>
                    <a:pt x="1755235" y="19749"/>
                  </a:cubicBezTo>
                  <a:lnTo>
                    <a:pt x="1755235" y="1769362"/>
                  </a:lnTo>
                  <a:cubicBezTo>
                    <a:pt x="1755235" y="1774599"/>
                    <a:pt x="1753154" y="1779623"/>
                    <a:pt x="1749451" y="1783326"/>
                  </a:cubicBezTo>
                  <a:cubicBezTo>
                    <a:pt x="1745747" y="1787030"/>
                    <a:pt x="1740724" y="1789110"/>
                    <a:pt x="1735486" y="1789110"/>
                  </a:cubicBezTo>
                  <a:lnTo>
                    <a:pt x="19749" y="1789110"/>
                  </a:lnTo>
                  <a:cubicBezTo>
                    <a:pt x="14511" y="1789110"/>
                    <a:pt x="9488" y="1787030"/>
                    <a:pt x="5784" y="1783326"/>
                  </a:cubicBezTo>
                  <a:cubicBezTo>
                    <a:pt x="2081" y="1779623"/>
                    <a:pt x="0" y="1774599"/>
                    <a:pt x="0" y="1769362"/>
                  </a:cubicBezTo>
                  <a:lnTo>
                    <a:pt x="0" y="19749"/>
                  </a:lnTo>
                  <a:cubicBezTo>
                    <a:pt x="0" y="14511"/>
                    <a:pt x="2081" y="9488"/>
                    <a:pt x="5784" y="5784"/>
                  </a:cubicBezTo>
                  <a:cubicBezTo>
                    <a:pt x="9488" y="2081"/>
                    <a:pt x="14511" y="0"/>
                    <a:pt x="19749" y="0"/>
                  </a:cubicBezTo>
                  <a:close/>
                </a:path>
              </a:pathLst>
            </a:custGeom>
            <a:solidFill>
              <a:srgbClr val="FDFDFD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755235" cy="18272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573718" y="7940477"/>
            <a:ext cx="4693046" cy="4693046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dirty="0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70420" y="904875"/>
            <a:ext cx="11160733" cy="11265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247"/>
              </a:lnSpc>
              <a:spcBef>
                <a:spcPct val="0"/>
              </a:spcBef>
            </a:pPr>
            <a:r>
              <a:rPr lang="en-US" sz="6605" dirty="0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Performance Testing</a:t>
            </a:r>
          </a:p>
        </p:txBody>
      </p:sp>
      <p:sp>
        <p:nvSpPr>
          <p:cNvPr id="9" name="AutoShape 9"/>
          <p:cNvSpPr/>
          <p:nvPr/>
        </p:nvSpPr>
        <p:spPr>
          <a:xfrm>
            <a:off x="2035527" y="5732968"/>
            <a:ext cx="4650753" cy="0"/>
          </a:xfrm>
          <a:prstGeom prst="line">
            <a:avLst/>
          </a:prstGeom>
          <a:ln w="38100" cap="flat">
            <a:solidFill>
              <a:srgbClr val="145DA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10" name="TextBox 10"/>
          <p:cNvSpPr txBox="1"/>
          <p:nvPr/>
        </p:nvSpPr>
        <p:spPr>
          <a:xfrm>
            <a:off x="1730770" y="3626673"/>
            <a:ext cx="5260268" cy="17828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5"/>
              </a:lnSpc>
            </a:pPr>
            <a:r>
              <a:rPr lang="en-US" sz="2073" spc="-41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Test how system performs under load close to normal expected levels. Benchmark system performance to catch regressions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186659" y="2914750"/>
            <a:ext cx="2348490" cy="465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59"/>
              </a:lnSpc>
              <a:spcBef>
                <a:spcPct val="0"/>
              </a:spcBef>
            </a:pPr>
            <a:r>
              <a:rPr lang="en-US" sz="2685" b="1" dirty="0">
                <a:solidFill>
                  <a:srgbClr val="145DA0"/>
                </a:solidFill>
                <a:latin typeface="Montserrat" pitchFamily="2" charset="77"/>
                <a:ea typeface="Open Sans Extra Bold"/>
                <a:cs typeface="Open Sans Extra Bold"/>
                <a:sym typeface="Open Sans Extra Bold"/>
              </a:rPr>
              <a:t>Load Test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70220" y="6723485"/>
            <a:ext cx="5651492" cy="2230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5"/>
              </a:lnSpc>
            </a:pPr>
            <a:r>
              <a:rPr lang="en-US" sz="2073" spc="-41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Test for system limits and breaking points by applying load higher than anticipated in normal operation. Useful for capacity planning, test graceful failure, plan Disaster Recovery.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058921" y="5991492"/>
            <a:ext cx="2603966" cy="465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59"/>
              </a:lnSpc>
              <a:spcBef>
                <a:spcPct val="0"/>
              </a:spcBef>
            </a:pPr>
            <a:r>
              <a:rPr lang="en-US" sz="2685" b="1" dirty="0">
                <a:solidFill>
                  <a:srgbClr val="145DA0"/>
                </a:solidFill>
                <a:latin typeface="Montserrat" pitchFamily="2" charset="77"/>
                <a:ea typeface="Open Sans Extra Bold"/>
                <a:cs typeface="Open Sans Extra Bold"/>
                <a:sym typeface="Open Sans Extra Bold"/>
              </a:rPr>
              <a:t>Stress Test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8539047" y="2465272"/>
            <a:ext cx="6664408" cy="6793028"/>
            <a:chOff x="0" y="0"/>
            <a:chExt cx="1755235" cy="178911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755235" cy="1789110"/>
            </a:xfrm>
            <a:custGeom>
              <a:avLst/>
              <a:gdLst/>
              <a:ahLst/>
              <a:cxnLst/>
              <a:rect l="l" t="t" r="r" b="b"/>
              <a:pathLst>
                <a:path w="1755235" h="1789110">
                  <a:moveTo>
                    <a:pt x="19749" y="0"/>
                  </a:moveTo>
                  <a:lnTo>
                    <a:pt x="1735486" y="0"/>
                  </a:lnTo>
                  <a:cubicBezTo>
                    <a:pt x="1746393" y="0"/>
                    <a:pt x="1755235" y="8842"/>
                    <a:pt x="1755235" y="19749"/>
                  </a:cubicBezTo>
                  <a:lnTo>
                    <a:pt x="1755235" y="1769362"/>
                  </a:lnTo>
                  <a:cubicBezTo>
                    <a:pt x="1755235" y="1774599"/>
                    <a:pt x="1753154" y="1779623"/>
                    <a:pt x="1749451" y="1783326"/>
                  </a:cubicBezTo>
                  <a:cubicBezTo>
                    <a:pt x="1745747" y="1787030"/>
                    <a:pt x="1740724" y="1789110"/>
                    <a:pt x="1735486" y="1789110"/>
                  </a:cubicBezTo>
                  <a:lnTo>
                    <a:pt x="19749" y="1789110"/>
                  </a:lnTo>
                  <a:cubicBezTo>
                    <a:pt x="14511" y="1789110"/>
                    <a:pt x="9488" y="1787030"/>
                    <a:pt x="5784" y="1783326"/>
                  </a:cubicBezTo>
                  <a:cubicBezTo>
                    <a:pt x="2081" y="1779623"/>
                    <a:pt x="0" y="1774599"/>
                    <a:pt x="0" y="1769362"/>
                  </a:cubicBezTo>
                  <a:lnTo>
                    <a:pt x="0" y="19749"/>
                  </a:lnTo>
                  <a:cubicBezTo>
                    <a:pt x="0" y="14511"/>
                    <a:pt x="2081" y="9488"/>
                    <a:pt x="5784" y="5784"/>
                  </a:cubicBezTo>
                  <a:cubicBezTo>
                    <a:pt x="9488" y="2081"/>
                    <a:pt x="14511" y="0"/>
                    <a:pt x="19749" y="0"/>
                  </a:cubicBezTo>
                  <a:close/>
                </a:path>
              </a:pathLst>
            </a:custGeom>
            <a:solidFill>
              <a:srgbClr val="FDFDFD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1755235" cy="18272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0697006" y="3010000"/>
            <a:ext cx="2348490" cy="465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59"/>
              </a:lnSpc>
              <a:spcBef>
                <a:spcPct val="0"/>
              </a:spcBef>
            </a:pPr>
            <a:r>
              <a:rPr lang="en-US" sz="2685" b="1" dirty="0">
                <a:solidFill>
                  <a:srgbClr val="145DA0"/>
                </a:solidFill>
                <a:latin typeface="Montserrat" pitchFamily="2" charset="77"/>
                <a:ea typeface="Open Sans Extra Bold"/>
                <a:cs typeface="Open Sans Extra Bold"/>
                <a:sym typeface="Open Sans Extra Bold"/>
              </a:rPr>
              <a:t>Objectives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144000" y="3786253"/>
            <a:ext cx="5260268" cy="26842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9325" lvl="1" indent="-234663" algn="l">
              <a:lnSpc>
                <a:spcPts val="4347"/>
              </a:lnSpc>
              <a:buFont typeface="Arial"/>
              <a:buChar char="•"/>
            </a:pPr>
            <a:r>
              <a:rPr lang="en-US" sz="2173" spc="-43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Define SLOs</a:t>
            </a:r>
          </a:p>
          <a:p>
            <a:pPr marL="469325" lvl="1" indent="-234663" algn="l">
              <a:lnSpc>
                <a:spcPts val="4347"/>
              </a:lnSpc>
              <a:buFont typeface="Arial"/>
              <a:buChar char="•"/>
            </a:pPr>
            <a:r>
              <a:rPr lang="en-US" sz="2173" spc="-43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Capacity planning</a:t>
            </a:r>
          </a:p>
          <a:p>
            <a:pPr marL="469325" lvl="1" indent="-234663" algn="l">
              <a:lnSpc>
                <a:spcPts val="4347"/>
              </a:lnSpc>
              <a:buFont typeface="Arial"/>
              <a:buChar char="•"/>
            </a:pPr>
            <a:r>
              <a:rPr lang="en-US" sz="2173" spc="-43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Regression detection</a:t>
            </a:r>
          </a:p>
          <a:p>
            <a:pPr marL="469325" lvl="1" indent="-234663" algn="l">
              <a:lnSpc>
                <a:spcPts val="4347"/>
              </a:lnSpc>
              <a:buFont typeface="Arial"/>
              <a:buChar char="•"/>
            </a:pPr>
            <a:r>
              <a:rPr lang="en-US" sz="2173" spc="-43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Performance troubleshooting</a:t>
            </a:r>
          </a:p>
          <a:p>
            <a:pPr marL="469325" lvl="1" indent="-234663" algn="l">
              <a:lnSpc>
                <a:spcPts val="4347"/>
              </a:lnSpc>
              <a:buFont typeface="Arial"/>
              <a:buChar char="•"/>
            </a:pPr>
            <a:r>
              <a:rPr lang="en-US" sz="2173" spc="-43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Inform design decisions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D6DADF">
            <a:alpha val="7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409E3CC-58D3-704D-2CD7-19F5EFBCDB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4025543"/>
            <a:ext cx="10974232" cy="3539848"/>
          </a:xfrm>
          <a:prstGeom prst="rect">
            <a:avLst/>
          </a:prstGeom>
        </p:spPr>
      </p:pic>
      <p:sp>
        <p:nvSpPr>
          <p:cNvPr id="2" name="TextBox 2"/>
          <p:cNvSpPr txBox="1"/>
          <p:nvPr/>
        </p:nvSpPr>
        <p:spPr>
          <a:xfrm>
            <a:off x="1609132" y="1222804"/>
            <a:ext cx="4567388" cy="77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4500" dirty="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Load Test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6397156" y="-1664957"/>
            <a:ext cx="5946973" cy="5946973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dirty="0"/>
            </a:p>
          </p:txBody>
        </p:sp>
      </p:grp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7F24DC02-002B-C444-B3C3-AB0433FAF0D7}"/>
              </a:ext>
            </a:extLst>
          </p:cNvPr>
          <p:cNvSpPr/>
          <p:nvPr/>
        </p:nvSpPr>
        <p:spPr>
          <a:xfrm>
            <a:off x="1371600" y="6552968"/>
            <a:ext cx="4087270" cy="1627790"/>
          </a:xfrm>
          <a:prstGeom prst="roundRect">
            <a:avLst/>
          </a:prstGeom>
          <a:ln w="9525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Resource templates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Test specification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Steps and expected outcomes</a:t>
            </a: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0279CF6-4A9E-53D4-7068-D4E8860CCCA7}"/>
              </a:ext>
            </a:extLst>
          </p:cNvPr>
          <p:cNvSpPr/>
          <p:nvPr/>
        </p:nvSpPr>
        <p:spPr>
          <a:xfrm>
            <a:off x="1371600" y="2374744"/>
            <a:ext cx="3994050" cy="2699485"/>
          </a:xfrm>
          <a:prstGeom prst="roundRect">
            <a:avLst/>
          </a:prstGeom>
          <a:ln w="9525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Render and apply resources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Control concurrency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Multiple namespaces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Introduce controlled failures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Monitor and collect metrics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Cleanup</a:t>
            </a:r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D1BD0D65-BE3C-B79C-94F0-FC2AF776C372}"/>
              </a:ext>
            </a:extLst>
          </p:cNvPr>
          <p:cNvSpPr/>
          <p:nvPr/>
        </p:nvSpPr>
        <p:spPr>
          <a:xfrm>
            <a:off x="7239000" y="7366863"/>
            <a:ext cx="4419600" cy="2124341"/>
          </a:xfrm>
          <a:prstGeom prst="roundRect">
            <a:avLst/>
          </a:prstGeom>
          <a:ln w="9525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CPU &amp; Memory requests == limits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Consistent state before run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Cluster environment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Rate limiting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Priority and Fairness</a:t>
            </a:r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BDA5D02F-8B83-72CB-D8B3-F9B8BD85A1AF}"/>
              </a:ext>
            </a:extLst>
          </p:cNvPr>
          <p:cNvSpPr/>
          <p:nvPr/>
        </p:nvSpPr>
        <p:spPr>
          <a:xfrm>
            <a:off x="12649200" y="6850787"/>
            <a:ext cx="4762315" cy="1429208"/>
          </a:xfrm>
          <a:prstGeom prst="roundRect">
            <a:avLst/>
          </a:prstGeom>
          <a:ln w="9525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Cloud resources and other operators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Balance between mocking and representative real-world results</a:t>
            </a:r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E3493C4B-D38A-6547-0015-6AEA8C7BDC36}"/>
              </a:ext>
            </a:extLst>
          </p:cNvPr>
          <p:cNvSpPr/>
          <p:nvPr/>
        </p:nvSpPr>
        <p:spPr>
          <a:xfrm>
            <a:off x="11077313" y="2345427"/>
            <a:ext cx="4762315" cy="1685100"/>
          </a:xfrm>
          <a:prstGeom prst="roundRect">
            <a:avLst/>
          </a:prstGeom>
          <a:ln w="9525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Compare results between runs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Assist in troubleshooting when an issue is identified</a:t>
            </a:r>
          </a:p>
        </p:txBody>
      </p:sp>
    </p:spTree>
    <p:extLst>
      <p:ext uri="{BB962C8B-B14F-4D97-AF65-F5344CB8AC3E}">
        <p14:creationId xmlns:p14="http://schemas.microsoft.com/office/powerpoint/2010/main" val="118628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2" grpId="2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DADF">
            <a:alpha val="7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409E3CC-58D3-704D-2CD7-19F5EFBCDB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4025543"/>
            <a:ext cx="10974232" cy="3539848"/>
          </a:xfrm>
          <a:prstGeom prst="rect">
            <a:avLst/>
          </a:prstGeom>
        </p:spPr>
      </p:pic>
      <p:sp>
        <p:nvSpPr>
          <p:cNvPr id="2" name="TextBox 2"/>
          <p:cNvSpPr txBox="1"/>
          <p:nvPr/>
        </p:nvSpPr>
        <p:spPr>
          <a:xfrm>
            <a:off x="1609132" y="1222804"/>
            <a:ext cx="4567388" cy="77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4500" dirty="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Load Test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6397156" y="-1664957"/>
            <a:ext cx="5946973" cy="5946973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dirty="0"/>
            </a:p>
          </p:txBody>
        </p:sp>
      </p:grp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7F24DC02-002B-C444-B3C3-AB0433FAF0D7}"/>
              </a:ext>
            </a:extLst>
          </p:cNvPr>
          <p:cNvSpPr/>
          <p:nvPr/>
        </p:nvSpPr>
        <p:spPr>
          <a:xfrm>
            <a:off x="1371600" y="6552968"/>
            <a:ext cx="4087270" cy="1627790"/>
          </a:xfrm>
          <a:prstGeom prst="roundRect">
            <a:avLst/>
          </a:prstGeom>
          <a:ln w="9525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Resource templates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Test specification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Steps and expected outcomes</a:t>
            </a:r>
          </a:p>
        </p:txBody>
      </p: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F0279CF6-4A9E-53D4-7068-D4E8860CCCA7}"/>
              </a:ext>
            </a:extLst>
          </p:cNvPr>
          <p:cNvSpPr/>
          <p:nvPr/>
        </p:nvSpPr>
        <p:spPr>
          <a:xfrm>
            <a:off x="1371600" y="2374744"/>
            <a:ext cx="3994050" cy="2699485"/>
          </a:xfrm>
          <a:prstGeom prst="roundRect">
            <a:avLst/>
          </a:prstGeom>
          <a:ln w="9525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Render and apply resources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Control concurrency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Multiple namespaces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Introduce controlled failures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Monitor and collect metrics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Cleanup</a:t>
            </a:r>
          </a:p>
        </p:txBody>
      </p:sp>
      <p:sp>
        <p:nvSpPr>
          <p:cNvPr id="74" name="Rounded Rectangle 73">
            <a:extLst>
              <a:ext uri="{FF2B5EF4-FFF2-40B4-BE49-F238E27FC236}">
                <a16:creationId xmlns:a16="http://schemas.microsoft.com/office/drawing/2014/main" id="{D1BD0D65-BE3C-B79C-94F0-FC2AF776C372}"/>
              </a:ext>
            </a:extLst>
          </p:cNvPr>
          <p:cNvSpPr/>
          <p:nvPr/>
        </p:nvSpPr>
        <p:spPr>
          <a:xfrm>
            <a:off x="7239000" y="7366863"/>
            <a:ext cx="4419600" cy="2124341"/>
          </a:xfrm>
          <a:prstGeom prst="roundRect">
            <a:avLst/>
          </a:prstGeom>
          <a:ln w="9525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CPU &amp; Memory requests == limits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Consistent state before run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Cluster environment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Rate limiting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Priority and Fairness</a:t>
            </a:r>
          </a:p>
        </p:txBody>
      </p: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BDA5D02F-8B83-72CB-D8B3-F9B8BD85A1AF}"/>
              </a:ext>
            </a:extLst>
          </p:cNvPr>
          <p:cNvSpPr/>
          <p:nvPr/>
        </p:nvSpPr>
        <p:spPr>
          <a:xfrm>
            <a:off x="12649200" y="6850787"/>
            <a:ext cx="4762315" cy="1429208"/>
          </a:xfrm>
          <a:prstGeom prst="roundRect">
            <a:avLst/>
          </a:prstGeom>
          <a:ln w="9525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Cloud resources and other operators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Balance between mocking and representative real-world results</a:t>
            </a:r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E3493C4B-D38A-6547-0015-6AEA8C7BDC36}"/>
              </a:ext>
            </a:extLst>
          </p:cNvPr>
          <p:cNvSpPr/>
          <p:nvPr/>
        </p:nvSpPr>
        <p:spPr>
          <a:xfrm>
            <a:off x="11077313" y="2345427"/>
            <a:ext cx="4762315" cy="1685100"/>
          </a:xfrm>
          <a:prstGeom prst="roundRect">
            <a:avLst/>
          </a:prstGeom>
          <a:ln w="9525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Compare results between runs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700" dirty="0">
                <a:latin typeface="Montserrat" pitchFamily="2" charset="77"/>
              </a:rPr>
              <a:t>Assist in troubleshooting when an issue is identified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03666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1" animBg="1"/>
      <p:bldP spid="73" grpId="0" animBg="1"/>
      <p:bldP spid="74" grpId="0" animBg="1"/>
      <p:bldP spid="75" grpId="0" animBg="1"/>
      <p:bldP spid="7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FF2B5EF4-FFF2-40B4-BE49-F238E27FC236}">
                <a16:creationId xmlns:a16="http://schemas.microsoft.com/office/drawing/2014/main" id="{C242F341-5AFA-0E1A-A4AD-04999B6ADA8B}"/>
              </a:ext>
            </a:extLst>
          </p:cNvPr>
          <p:cNvSpPr/>
          <p:nvPr/>
        </p:nvSpPr>
        <p:spPr>
          <a:xfrm>
            <a:off x="-15791" y="-1966"/>
            <a:ext cx="7254791" cy="10288966"/>
          </a:xfrm>
          <a:custGeom>
            <a:avLst/>
            <a:gdLst>
              <a:gd name="connsiteX0" fmla="*/ 0 w 7543799"/>
              <a:gd name="connsiteY0" fmla="*/ 0 h 10288966"/>
              <a:gd name="connsiteX1" fmla="*/ 5300597 w 7543799"/>
              <a:gd name="connsiteY1" fmla="*/ 0 h 10288966"/>
              <a:gd name="connsiteX2" fmla="*/ 5434704 w 7543799"/>
              <a:gd name="connsiteY2" fmla="*/ 126085 h 10288966"/>
              <a:gd name="connsiteX3" fmla="*/ 7543799 w 7543799"/>
              <a:gd name="connsiteY3" fmla="*/ 5147210 h 10288966"/>
              <a:gd name="connsiteX4" fmla="*/ 5434704 w 7543799"/>
              <a:gd name="connsiteY4" fmla="*/ 10168333 h 10288966"/>
              <a:gd name="connsiteX5" fmla="*/ 5306396 w 7543799"/>
              <a:gd name="connsiteY5" fmla="*/ 10288966 h 10288966"/>
              <a:gd name="connsiteX6" fmla="*/ 0 w 7543799"/>
              <a:gd name="connsiteY6" fmla="*/ 10288966 h 10288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43799" h="10288966">
                <a:moveTo>
                  <a:pt x="0" y="0"/>
                </a:moveTo>
                <a:lnTo>
                  <a:pt x="5300597" y="0"/>
                </a:lnTo>
                <a:lnTo>
                  <a:pt x="5434704" y="126085"/>
                </a:lnTo>
                <a:cubicBezTo>
                  <a:pt x="6737811" y="1411103"/>
                  <a:pt x="7543799" y="3186338"/>
                  <a:pt x="7543799" y="5147210"/>
                </a:cubicBezTo>
                <a:cubicBezTo>
                  <a:pt x="7543799" y="7108080"/>
                  <a:pt x="6737811" y="8883316"/>
                  <a:pt x="5434704" y="10168333"/>
                </a:cubicBezTo>
                <a:lnTo>
                  <a:pt x="5306396" y="10288966"/>
                </a:lnTo>
                <a:lnTo>
                  <a:pt x="0" y="10288966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9"/>
          <p:cNvSpPr/>
          <p:nvPr/>
        </p:nvSpPr>
        <p:spPr>
          <a:xfrm>
            <a:off x="7607787" y="1661844"/>
            <a:ext cx="1424256" cy="1424256"/>
          </a:xfrm>
          <a:custGeom>
            <a:avLst/>
            <a:gdLst/>
            <a:ahLst/>
            <a:cxnLst/>
            <a:rect l="l" t="t" r="r" b="b"/>
            <a:pathLst>
              <a:path w="1424256" h="1424256">
                <a:moveTo>
                  <a:pt x="0" y="0"/>
                </a:moveTo>
                <a:lnTo>
                  <a:pt x="1424255" y="0"/>
                </a:lnTo>
                <a:lnTo>
                  <a:pt x="1424255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11" name="TextBox 11"/>
          <p:cNvSpPr txBox="1"/>
          <p:nvPr/>
        </p:nvSpPr>
        <p:spPr>
          <a:xfrm>
            <a:off x="7752845" y="1935056"/>
            <a:ext cx="1134140" cy="801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97"/>
              </a:lnSpc>
              <a:spcBef>
                <a:spcPct val="0"/>
              </a:spcBef>
            </a:pPr>
            <a:r>
              <a:rPr lang="en-US" sz="4784" dirty="0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01</a:t>
            </a:r>
          </a:p>
        </p:txBody>
      </p:sp>
      <p:sp>
        <p:nvSpPr>
          <p:cNvPr id="12" name="Freeform 12"/>
          <p:cNvSpPr/>
          <p:nvPr/>
        </p:nvSpPr>
        <p:spPr>
          <a:xfrm>
            <a:off x="8183889" y="3714049"/>
            <a:ext cx="1424256" cy="1424256"/>
          </a:xfrm>
          <a:custGeom>
            <a:avLst/>
            <a:gdLst/>
            <a:ahLst/>
            <a:cxnLst/>
            <a:rect l="l" t="t" r="r" b="b"/>
            <a:pathLst>
              <a:path w="1424256" h="1424256">
                <a:moveTo>
                  <a:pt x="0" y="0"/>
                </a:moveTo>
                <a:lnTo>
                  <a:pt x="1424256" y="0"/>
                </a:lnTo>
                <a:lnTo>
                  <a:pt x="1424256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14" name="TextBox 14"/>
          <p:cNvSpPr txBox="1"/>
          <p:nvPr/>
        </p:nvSpPr>
        <p:spPr>
          <a:xfrm>
            <a:off x="8328947" y="3987261"/>
            <a:ext cx="1134140" cy="801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97"/>
              </a:lnSpc>
              <a:spcBef>
                <a:spcPct val="0"/>
              </a:spcBef>
            </a:pPr>
            <a:r>
              <a:rPr lang="en-US" sz="4784" dirty="0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02</a:t>
            </a:r>
          </a:p>
        </p:txBody>
      </p:sp>
      <p:sp>
        <p:nvSpPr>
          <p:cNvPr id="15" name="Freeform 15"/>
          <p:cNvSpPr/>
          <p:nvPr/>
        </p:nvSpPr>
        <p:spPr>
          <a:xfrm>
            <a:off x="8253144" y="5759061"/>
            <a:ext cx="1424256" cy="1424256"/>
          </a:xfrm>
          <a:custGeom>
            <a:avLst/>
            <a:gdLst/>
            <a:ahLst/>
            <a:cxnLst/>
            <a:rect l="l" t="t" r="r" b="b"/>
            <a:pathLst>
              <a:path w="1424256" h="1424256">
                <a:moveTo>
                  <a:pt x="0" y="0"/>
                </a:moveTo>
                <a:lnTo>
                  <a:pt x="1424256" y="0"/>
                </a:lnTo>
                <a:lnTo>
                  <a:pt x="1424256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16" name="TextBox 16"/>
          <p:cNvSpPr txBox="1"/>
          <p:nvPr/>
        </p:nvSpPr>
        <p:spPr>
          <a:xfrm>
            <a:off x="9753600" y="7617969"/>
            <a:ext cx="7026602" cy="16151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b="1" spc="-35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External Resources</a:t>
            </a:r>
          </a:p>
          <a:p>
            <a:pPr>
              <a:lnSpc>
                <a:spcPct val="150000"/>
              </a:lnSpc>
            </a:pPr>
            <a:r>
              <a:rPr lang="en-US" spc="-39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Creating external resources may incur undesirable cost. Emulating dependencies on the other hand, may lead to results that are not representative of real production performance.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398202" y="6032273"/>
            <a:ext cx="1134140" cy="801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97"/>
              </a:lnSpc>
              <a:spcBef>
                <a:spcPct val="0"/>
              </a:spcBef>
            </a:pPr>
            <a:r>
              <a:rPr lang="en-US" sz="4784" dirty="0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03</a:t>
            </a:r>
          </a:p>
        </p:txBody>
      </p:sp>
      <p:sp>
        <p:nvSpPr>
          <p:cNvPr id="18" name="Freeform 18"/>
          <p:cNvSpPr/>
          <p:nvPr/>
        </p:nvSpPr>
        <p:spPr>
          <a:xfrm>
            <a:off x="7616819" y="7808835"/>
            <a:ext cx="1424256" cy="1424256"/>
          </a:xfrm>
          <a:custGeom>
            <a:avLst/>
            <a:gdLst/>
            <a:ahLst/>
            <a:cxnLst/>
            <a:rect l="l" t="t" r="r" b="b"/>
            <a:pathLst>
              <a:path w="1424256" h="1424256">
                <a:moveTo>
                  <a:pt x="0" y="0"/>
                </a:moveTo>
                <a:lnTo>
                  <a:pt x="1424255" y="0"/>
                </a:lnTo>
                <a:lnTo>
                  <a:pt x="1424255" y="1424256"/>
                </a:lnTo>
                <a:lnTo>
                  <a:pt x="0" y="14242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19" name="TextBox 19"/>
          <p:cNvSpPr txBox="1"/>
          <p:nvPr/>
        </p:nvSpPr>
        <p:spPr>
          <a:xfrm>
            <a:off x="10272665" y="3780258"/>
            <a:ext cx="6865501" cy="11009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solidFill>
                  <a:srgbClr val="145DA0"/>
                </a:solidFill>
                <a:latin typeface="Montserrat" pitchFamily="2" charset="77"/>
                <a:ea typeface="Open Sans Extra Bold"/>
                <a:cs typeface="Open Sans Extra Bold"/>
                <a:sym typeface="Open Sans Extra Bold"/>
              </a:rPr>
              <a:t>CRs != HTTP Requests</a:t>
            </a:r>
          </a:p>
          <a:p>
            <a:pPr>
              <a:lnSpc>
                <a:spcPts val="2763"/>
              </a:lnSpc>
            </a:pPr>
            <a:r>
              <a:rPr lang="en-US" spc="-39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Standard load testing tools are  built with web traffic in mind. Can be used if operator’s functionality is exposed as API.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761877" y="8082047"/>
            <a:ext cx="1134140" cy="8016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97"/>
              </a:lnSpc>
              <a:spcBef>
                <a:spcPct val="0"/>
              </a:spcBef>
            </a:pPr>
            <a:r>
              <a:rPr lang="en-US" sz="4784" dirty="0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04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DEF617EE-F90E-7428-1376-7BDBDEB17F27}"/>
              </a:ext>
            </a:extLst>
          </p:cNvPr>
          <p:cNvSpPr/>
          <p:nvPr/>
        </p:nvSpPr>
        <p:spPr>
          <a:xfrm>
            <a:off x="-15791" y="-1966"/>
            <a:ext cx="6492790" cy="10288966"/>
          </a:xfrm>
          <a:custGeom>
            <a:avLst/>
            <a:gdLst>
              <a:gd name="connsiteX0" fmla="*/ 0 w 6492790"/>
              <a:gd name="connsiteY0" fmla="*/ 0 h 10288966"/>
              <a:gd name="connsiteX1" fmla="*/ 4249588 w 6492790"/>
              <a:gd name="connsiteY1" fmla="*/ 0 h 10288966"/>
              <a:gd name="connsiteX2" fmla="*/ 4383695 w 6492790"/>
              <a:gd name="connsiteY2" fmla="*/ 126085 h 10288966"/>
              <a:gd name="connsiteX3" fmla="*/ 6492790 w 6492790"/>
              <a:gd name="connsiteY3" fmla="*/ 5147210 h 10288966"/>
              <a:gd name="connsiteX4" fmla="*/ 4383695 w 6492790"/>
              <a:gd name="connsiteY4" fmla="*/ 10168333 h 10288966"/>
              <a:gd name="connsiteX5" fmla="*/ 4255387 w 6492790"/>
              <a:gd name="connsiteY5" fmla="*/ 10288966 h 10288966"/>
              <a:gd name="connsiteX6" fmla="*/ 0 w 6492790"/>
              <a:gd name="connsiteY6" fmla="*/ 10288966 h 10288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492790" h="10288966">
                <a:moveTo>
                  <a:pt x="0" y="0"/>
                </a:moveTo>
                <a:lnTo>
                  <a:pt x="4249588" y="0"/>
                </a:lnTo>
                <a:lnTo>
                  <a:pt x="4383695" y="126085"/>
                </a:lnTo>
                <a:cubicBezTo>
                  <a:pt x="5686802" y="1411103"/>
                  <a:pt x="6492790" y="3186338"/>
                  <a:pt x="6492790" y="5147210"/>
                </a:cubicBezTo>
                <a:cubicBezTo>
                  <a:pt x="6492790" y="7108080"/>
                  <a:pt x="5686802" y="8883316"/>
                  <a:pt x="4383695" y="10168333"/>
                </a:cubicBezTo>
                <a:lnTo>
                  <a:pt x="4255387" y="10288966"/>
                </a:lnTo>
                <a:lnTo>
                  <a:pt x="0" y="10288966"/>
                </a:lnTo>
                <a:close/>
              </a:path>
            </a:pathLst>
          </a:custGeom>
          <a:solidFill>
            <a:srgbClr val="145D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TextBox 10">
            <a:extLst>
              <a:ext uri="{FF2B5EF4-FFF2-40B4-BE49-F238E27FC236}">
                <a16:creationId xmlns:a16="http://schemas.microsoft.com/office/drawing/2014/main" id="{06A30687-B675-2BD1-2D18-35583AD991E3}"/>
              </a:ext>
            </a:extLst>
          </p:cNvPr>
          <p:cNvSpPr txBox="1"/>
          <p:nvPr/>
        </p:nvSpPr>
        <p:spPr>
          <a:xfrm>
            <a:off x="9753600" y="1696258"/>
            <a:ext cx="6629400" cy="121187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spc="-39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No Standard Load Testing Framework</a:t>
            </a:r>
          </a:p>
          <a:p>
            <a:pPr>
              <a:lnSpc>
                <a:spcPct val="150000"/>
              </a:lnSpc>
            </a:pPr>
            <a:r>
              <a:rPr lang="en-US" sz="1800" spc="-39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No generic, </a:t>
            </a:r>
            <a:r>
              <a:rPr lang="en-US" sz="1800" spc="-39" dirty="0" err="1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standardised</a:t>
            </a:r>
            <a:r>
              <a:rPr lang="en-US" sz="1800" spc="-39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 framework specifically designed for load testing Kubernetes operators.</a:t>
            </a:r>
          </a:p>
        </p:txBody>
      </p:sp>
      <p:sp>
        <p:nvSpPr>
          <p:cNvPr id="48" name="TextBox 5">
            <a:extLst>
              <a:ext uri="{FF2B5EF4-FFF2-40B4-BE49-F238E27FC236}">
                <a16:creationId xmlns:a16="http://schemas.microsoft.com/office/drawing/2014/main" id="{FCC8380F-EEB6-7D01-DE02-85D10CA70DBC}"/>
              </a:ext>
            </a:extLst>
          </p:cNvPr>
          <p:cNvSpPr txBox="1"/>
          <p:nvPr/>
        </p:nvSpPr>
        <p:spPr>
          <a:xfrm>
            <a:off x="1683283" y="3780258"/>
            <a:ext cx="4495800" cy="2370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4500" dirty="0">
                <a:solidFill>
                  <a:schemeClr val="bg1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Operators Load Test Challenges</a:t>
            </a:r>
          </a:p>
        </p:txBody>
      </p:sp>
      <p:sp>
        <p:nvSpPr>
          <p:cNvPr id="52" name="TextBox 16">
            <a:extLst>
              <a:ext uri="{FF2B5EF4-FFF2-40B4-BE49-F238E27FC236}">
                <a16:creationId xmlns:a16="http://schemas.microsoft.com/office/drawing/2014/main" id="{03770039-50F4-57B4-163A-AA69DC772029}"/>
              </a:ext>
            </a:extLst>
          </p:cNvPr>
          <p:cNvSpPr txBox="1"/>
          <p:nvPr/>
        </p:nvSpPr>
        <p:spPr>
          <a:xfrm>
            <a:off x="10246161" y="5544580"/>
            <a:ext cx="7279840" cy="20306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b="1" spc="-35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Targets and Dimensions</a:t>
            </a:r>
          </a:p>
          <a:p>
            <a:pPr algn="l">
              <a:lnSpc>
                <a:spcPct val="150000"/>
              </a:lnSpc>
            </a:pPr>
            <a:r>
              <a:rPr lang="en-US" spc="-39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Unlike web-based apps load testing which are usually defined in terms of end-user volume, for operators it is harder to identify targets – number of services, teams or custom attributes? </a:t>
            </a:r>
            <a:endParaRPr lang="en-US" spc="-35" dirty="0">
              <a:solidFill>
                <a:srgbClr val="145DA0"/>
              </a:solidFill>
              <a:latin typeface="Montserrat" pitchFamily="2" charset="77"/>
              <a:ea typeface="Poppins"/>
              <a:cs typeface="Poppins"/>
              <a:sym typeface="Poppins"/>
            </a:endParaRPr>
          </a:p>
          <a:p>
            <a:pPr algn="l">
              <a:lnSpc>
                <a:spcPct val="150000"/>
              </a:lnSpc>
            </a:pPr>
            <a:endParaRPr lang="en-US" b="1" spc="-35" dirty="0">
              <a:solidFill>
                <a:srgbClr val="145DA0"/>
              </a:solidFill>
              <a:latin typeface="Montserrat" pitchFamily="2" charset="77"/>
              <a:ea typeface="Poppins"/>
              <a:cs typeface="Poppins"/>
              <a:sym typeface="Poppins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C1148EB-6793-B5B1-E1CC-87063BCB3FA8}"/>
              </a:ext>
            </a:extLst>
          </p:cNvPr>
          <p:cNvSpPr/>
          <p:nvPr/>
        </p:nvSpPr>
        <p:spPr>
          <a:xfrm>
            <a:off x="6494114" y="2183472"/>
            <a:ext cx="381000" cy="381000"/>
          </a:xfrm>
          <a:prstGeom prst="ellipse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4CC8D44-555F-B723-8CF9-DC8B148D473A}"/>
              </a:ext>
            </a:extLst>
          </p:cNvPr>
          <p:cNvSpPr/>
          <p:nvPr/>
        </p:nvSpPr>
        <p:spPr>
          <a:xfrm>
            <a:off x="6946317" y="6242589"/>
            <a:ext cx="381000" cy="381000"/>
          </a:xfrm>
          <a:prstGeom prst="ellipse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19E5950-0A18-FA4F-2B04-581E0D715B78}"/>
              </a:ext>
            </a:extLst>
          </p:cNvPr>
          <p:cNvSpPr/>
          <p:nvPr/>
        </p:nvSpPr>
        <p:spPr>
          <a:xfrm>
            <a:off x="7033142" y="4235677"/>
            <a:ext cx="381000" cy="381000"/>
          </a:xfrm>
          <a:prstGeom prst="ellipse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864CCD3-FD85-0E60-C7A3-03FA1B9D0240}"/>
              </a:ext>
            </a:extLst>
          </p:cNvPr>
          <p:cNvSpPr/>
          <p:nvPr/>
        </p:nvSpPr>
        <p:spPr>
          <a:xfrm>
            <a:off x="6329540" y="8154701"/>
            <a:ext cx="381000" cy="381000"/>
          </a:xfrm>
          <a:prstGeom prst="ellipse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874559"/>
            <a:ext cx="13274417" cy="2969559"/>
            <a:chOff x="0" y="0"/>
            <a:chExt cx="3496143" cy="78210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496143" cy="782106"/>
            </a:xfrm>
            <a:custGeom>
              <a:avLst/>
              <a:gdLst/>
              <a:ahLst/>
              <a:cxnLst/>
              <a:rect l="l" t="t" r="r" b="b"/>
              <a:pathLst>
                <a:path w="3496143" h="782106">
                  <a:moveTo>
                    <a:pt x="6999" y="0"/>
                  </a:moveTo>
                  <a:lnTo>
                    <a:pt x="3489144" y="0"/>
                  </a:lnTo>
                  <a:cubicBezTo>
                    <a:pt x="3491000" y="0"/>
                    <a:pt x="3492781" y="737"/>
                    <a:pt x="3494093" y="2050"/>
                  </a:cubicBezTo>
                  <a:cubicBezTo>
                    <a:pt x="3495406" y="3362"/>
                    <a:pt x="3496143" y="5142"/>
                    <a:pt x="3496143" y="6999"/>
                  </a:cubicBezTo>
                  <a:lnTo>
                    <a:pt x="3496143" y="775107"/>
                  </a:lnTo>
                  <a:cubicBezTo>
                    <a:pt x="3496143" y="776964"/>
                    <a:pt x="3495406" y="778744"/>
                    <a:pt x="3494093" y="780056"/>
                  </a:cubicBezTo>
                  <a:cubicBezTo>
                    <a:pt x="3492781" y="781369"/>
                    <a:pt x="3491000" y="782106"/>
                    <a:pt x="3489144" y="782106"/>
                  </a:cubicBezTo>
                  <a:lnTo>
                    <a:pt x="6999" y="782106"/>
                  </a:lnTo>
                  <a:cubicBezTo>
                    <a:pt x="5142" y="782106"/>
                    <a:pt x="3362" y="781369"/>
                    <a:pt x="2050" y="780056"/>
                  </a:cubicBezTo>
                  <a:cubicBezTo>
                    <a:pt x="737" y="778744"/>
                    <a:pt x="0" y="776964"/>
                    <a:pt x="0" y="775107"/>
                  </a:cubicBezTo>
                  <a:lnTo>
                    <a:pt x="0" y="6999"/>
                  </a:lnTo>
                  <a:cubicBezTo>
                    <a:pt x="0" y="5142"/>
                    <a:pt x="737" y="3362"/>
                    <a:pt x="2050" y="2050"/>
                  </a:cubicBezTo>
                  <a:cubicBezTo>
                    <a:pt x="3362" y="737"/>
                    <a:pt x="5142" y="0"/>
                    <a:pt x="699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3E2EF">
                    <a:alpha val="100000"/>
                  </a:srgbClr>
                </a:gs>
                <a:gs pos="100000">
                  <a:srgbClr val="004AAD">
                    <a:alpha val="84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496143" cy="8202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63618" y="5930714"/>
            <a:ext cx="10548033" cy="77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4500" b="1" spc="-49" dirty="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Testing Frameworks</a:t>
            </a:r>
          </a:p>
        </p:txBody>
      </p:sp>
    </p:spTree>
    <p:extLst>
      <p:ext uri="{BB962C8B-B14F-4D97-AF65-F5344CB8AC3E}">
        <p14:creationId xmlns:p14="http://schemas.microsoft.com/office/powerpoint/2010/main" val="33238735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1A1FED7-B806-BDDB-EE47-EB4F09B13F5B}"/>
              </a:ext>
            </a:extLst>
          </p:cNvPr>
          <p:cNvSpPr/>
          <p:nvPr/>
        </p:nvSpPr>
        <p:spPr>
          <a:xfrm>
            <a:off x="0" y="1943100"/>
            <a:ext cx="8153400" cy="83439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5"/>
          <p:cNvSpPr txBox="1"/>
          <p:nvPr/>
        </p:nvSpPr>
        <p:spPr>
          <a:xfrm>
            <a:off x="947039" y="787427"/>
            <a:ext cx="12921361" cy="7780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5200" dirty="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Declarative e2e Testing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5163800" y="7658100"/>
            <a:ext cx="5946973" cy="5946973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5B98BA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dirty="0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AFB1BE35-50CD-C89B-4C2F-EAD510B7B6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0810" y="9115956"/>
            <a:ext cx="990600" cy="7746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DCDA32B-B182-C966-AEE5-F9BA4BF65D62}"/>
              </a:ext>
            </a:extLst>
          </p:cNvPr>
          <p:cNvSpPr txBox="1"/>
          <p:nvPr/>
        </p:nvSpPr>
        <p:spPr>
          <a:xfrm>
            <a:off x="707027" y="2446097"/>
            <a:ext cx="6739345" cy="73379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700"/>
              </a:spcBef>
            </a:pP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apiVersion</a:t>
            </a: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: chainsaw.kyverno.io/v1alpha1</a:t>
            </a:r>
          </a:p>
          <a:p>
            <a:pPr>
              <a:spcBef>
                <a:spcPts val="700"/>
              </a:spcBef>
            </a:pP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kind</a:t>
            </a: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: Test</a:t>
            </a:r>
          </a:p>
          <a:p>
            <a:pPr>
              <a:spcBef>
                <a:spcPts val="700"/>
              </a:spcBef>
            </a:pP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metadata</a:t>
            </a: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spcBef>
                <a:spcPts val="7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name</a:t>
            </a: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: example</a:t>
            </a:r>
          </a:p>
          <a:p>
            <a:pPr>
              <a:spcBef>
                <a:spcPts val="700"/>
              </a:spcBef>
            </a:pP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spec</a:t>
            </a: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spcBef>
                <a:spcPts val="7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concurrent</a:t>
            </a: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: false</a:t>
            </a:r>
          </a:p>
          <a:p>
            <a:pPr>
              <a:spcBef>
                <a:spcPts val="7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timeouts</a:t>
            </a: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spcBef>
                <a:spcPts val="7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apply</a:t>
            </a: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: 10s</a:t>
            </a:r>
          </a:p>
          <a:p>
            <a:pPr>
              <a:spcBef>
                <a:spcPts val="7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assert</a:t>
            </a: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: 10s</a:t>
            </a:r>
          </a:p>
          <a:p>
            <a:pPr>
              <a:spcBef>
                <a:spcPts val="7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</a:t>
            </a: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error</a:t>
            </a: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: 10s</a:t>
            </a:r>
          </a:p>
          <a:p>
            <a:pPr>
              <a:spcBef>
                <a:spcPts val="7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steps</a:t>
            </a: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spcBef>
                <a:spcPts val="7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- </a:t>
            </a: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try</a:t>
            </a: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spcBef>
                <a:spcPts val="7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- </a:t>
            </a: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apply</a:t>
            </a: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spcBef>
                <a:spcPts val="7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  </a:t>
            </a: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file</a:t>
            </a: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: ../resources/good-resource.yaml</a:t>
            </a:r>
          </a:p>
          <a:p>
            <a:pPr>
              <a:spcBef>
                <a:spcPts val="7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- </a:t>
            </a: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try</a:t>
            </a: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spcBef>
                <a:spcPts val="7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- </a:t>
            </a: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assert</a:t>
            </a: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spcBef>
                <a:spcPts val="7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  </a:t>
            </a: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file</a:t>
            </a: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: ../resources/expected-result.yaml</a:t>
            </a:r>
          </a:p>
          <a:p>
            <a:pPr>
              <a:spcBef>
                <a:spcPts val="7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- </a:t>
            </a: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try</a:t>
            </a: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spcBef>
                <a:spcPts val="7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- </a:t>
            </a: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error</a:t>
            </a: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:</a:t>
            </a:r>
          </a:p>
          <a:p>
            <a:pPr>
              <a:spcBef>
                <a:spcPts val="7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  </a:t>
            </a:r>
            <a:r>
              <a:rPr lang="en-US" dirty="0">
                <a:solidFill>
                  <a:srgbClr val="7030A0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file</a:t>
            </a: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: ../resources/bad-resource.yaml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27D9869-4780-CB34-EEA2-278303B6EE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9919" y="2564757"/>
            <a:ext cx="7772400" cy="424949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/>
          <p:cNvGrpSpPr/>
          <p:nvPr/>
        </p:nvGrpSpPr>
        <p:grpSpPr>
          <a:xfrm>
            <a:off x="13496436" y="0"/>
            <a:ext cx="4791564" cy="10287000"/>
            <a:chOff x="0" y="0"/>
            <a:chExt cx="1261976" cy="270933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61976" cy="2709333"/>
            </a:xfrm>
            <a:custGeom>
              <a:avLst/>
              <a:gdLst/>
              <a:ahLst/>
              <a:cxnLst/>
              <a:rect l="l" t="t" r="r" b="b"/>
              <a:pathLst>
                <a:path w="1261976" h="2709333">
                  <a:moveTo>
                    <a:pt x="0" y="0"/>
                  </a:moveTo>
                  <a:lnTo>
                    <a:pt x="1261976" y="0"/>
                  </a:lnTo>
                  <a:lnTo>
                    <a:pt x="126197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45DA0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261976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3496436" y="0"/>
            <a:ext cx="4791564" cy="10287000"/>
            <a:chOff x="0" y="0"/>
            <a:chExt cx="1261976" cy="270933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61976" cy="2709333"/>
            </a:xfrm>
            <a:custGeom>
              <a:avLst/>
              <a:gdLst/>
              <a:ahLst/>
              <a:cxnLst/>
              <a:rect l="l" t="t" r="r" b="b"/>
              <a:pathLst>
                <a:path w="1261976" h="2709333">
                  <a:moveTo>
                    <a:pt x="0" y="0"/>
                  </a:moveTo>
                  <a:lnTo>
                    <a:pt x="1261976" y="0"/>
                  </a:lnTo>
                  <a:lnTo>
                    <a:pt x="126197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3E2E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261976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6073641" y="-1782102"/>
            <a:ext cx="5946973" cy="5946973"/>
            <a:chOff x="0" y="0"/>
            <a:chExt cx="812800" cy="8128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5B98BA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5" name="TextBox 3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dirty="0"/>
            </a:p>
          </p:txBody>
        </p:sp>
      </p:grpSp>
      <p:pic>
        <p:nvPicPr>
          <p:cNvPr id="37" name="Picture 36">
            <a:extLst>
              <a:ext uri="{FF2B5EF4-FFF2-40B4-BE49-F238E27FC236}">
                <a16:creationId xmlns:a16="http://schemas.microsoft.com/office/drawing/2014/main" id="{62D0FFB7-ED56-7821-E1D6-E5BE5D5AFC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7667136"/>
            <a:ext cx="1514964" cy="1514964"/>
          </a:xfrm>
          <a:prstGeom prst="rect">
            <a:avLst/>
          </a:prstGeom>
        </p:spPr>
      </p:pic>
      <p:sp>
        <p:nvSpPr>
          <p:cNvPr id="38" name="TextBox 5">
            <a:extLst>
              <a:ext uri="{FF2B5EF4-FFF2-40B4-BE49-F238E27FC236}">
                <a16:creationId xmlns:a16="http://schemas.microsoft.com/office/drawing/2014/main" id="{46340CC5-6937-7FF6-D4E8-2C27217C53BA}"/>
              </a:ext>
            </a:extLst>
          </p:cNvPr>
          <p:cNvSpPr txBox="1"/>
          <p:nvPr/>
        </p:nvSpPr>
        <p:spPr>
          <a:xfrm>
            <a:off x="1524000" y="1052002"/>
            <a:ext cx="10548033" cy="77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4500" dirty="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Cluster Loader 2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6F930F3-921A-2CD3-5CB1-18841D03CF2A}"/>
              </a:ext>
            </a:extLst>
          </p:cNvPr>
          <p:cNvSpPr txBox="1"/>
          <p:nvPr/>
        </p:nvSpPr>
        <p:spPr>
          <a:xfrm>
            <a:off x="1524000" y="2338275"/>
            <a:ext cx="8369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https://github.com/kubernetes/perf-tests/blob/master/clusterloader2/docs/design.md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065AA57-D077-D038-36BE-45567673F2D3}"/>
              </a:ext>
            </a:extLst>
          </p:cNvPr>
          <p:cNvSpPr txBox="1"/>
          <p:nvPr/>
        </p:nvSpPr>
        <p:spPr>
          <a:xfrm>
            <a:off x="1524000" y="3036972"/>
            <a:ext cx="4971233" cy="37850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rgbClr val="00B050"/>
                </a:solidFill>
                <a:latin typeface="Montserrat" pitchFamily="2" charset="77"/>
              </a:rPr>
              <a:t>+</a:t>
            </a:r>
            <a:r>
              <a:rPr lang="en-US" dirty="0">
                <a:solidFill>
                  <a:schemeClr val="tx2"/>
                </a:solidFill>
                <a:latin typeface="Montserrat" pitchFamily="2" charset="77"/>
              </a:rPr>
              <a:t> Powerful test engine</a:t>
            </a:r>
          </a:p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rgbClr val="00B050"/>
                </a:solidFill>
                <a:latin typeface="Montserrat" pitchFamily="2" charset="77"/>
              </a:rPr>
              <a:t>+</a:t>
            </a:r>
            <a:r>
              <a:rPr lang="en-US" dirty="0">
                <a:solidFill>
                  <a:schemeClr val="tx2"/>
                </a:solidFill>
                <a:latin typeface="Montserrat" pitchFamily="2" charset="77"/>
              </a:rPr>
              <a:t> Templating support</a:t>
            </a:r>
          </a:p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rgbClr val="00B050"/>
                </a:solidFill>
                <a:latin typeface="Montserrat" pitchFamily="2" charset="77"/>
              </a:rPr>
              <a:t>+</a:t>
            </a:r>
            <a:r>
              <a:rPr lang="en-US" dirty="0">
                <a:solidFill>
                  <a:schemeClr val="tx2"/>
                </a:solidFill>
                <a:latin typeface="Montserrat" pitchFamily="2" charset="77"/>
              </a:rPr>
              <a:t> Concurrency and QPS support</a:t>
            </a:r>
          </a:p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rgbClr val="00B050"/>
                </a:solidFill>
                <a:latin typeface="Montserrat" pitchFamily="2" charset="77"/>
              </a:rPr>
              <a:t>+</a:t>
            </a:r>
            <a:r>
              <a:rPr lang="en-US" dirty="0">
                <a:solidFill>
                  <a:schemeClr val="tx2"/>
                </a:solidFill>
                <a:latin typeface="Montserrat" pitchFamily="2" charset="77"/>
              </a:rPr>
              <a:t> Support for Generic Custom Resources</a:t>
            </a:r>
          </a:p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rgbClr val="00B050"/>
                </a:solidFill>
                <a:latin typeface="Montserrat" pitchFamily="2" charset="77"/>
              </a:rPr>
              <a:t>+</a:t>
            </a:r>
            <a:r>
              <a:rPr lang="en-US" dirty="0">
                <a:solidFill>
                  <a:schemeClr val="tx2"/>
                </a:solidFill>
                <a:latin typeface="Montserrat" pitchFamily="2" charset="77"/>
              </a:rPr>
              <a:t> Step types: run, measure, report.</a:t>
            </a:r>
          </a:p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rgbClr val="00B050"/>
                </a:solidFill>
                <a:latin typeface="Montserrat" pitchFamily="2" charset="77"/>
              </a:rPr>
              <a:t>+</a:t>
            </a:r>
            <a:r>
              <a:rPr lang="en-US" dirty="0">
                <a:solidFill>
                  <a:schemeClr val="tx2"/>
                </a:solidFill>
                <a:latin typeface="Montserrat" pitchFamily="2" charset="77"/>
              </a:rPr>
              <a:t> Built-in Prometheus or BYO</a:t>
            </a:r>
          </a:p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rgbClr val="00B050"/>
                </a:solidFill>
                <a:latin typeface="Montserrat" pitchFamily="2" charset="77"/>
              </a:rPr>
              <a:t>+</a:t>
            </a:r>
            <a:r>
              <a:rPr lang="en-US" dirty="0">
                <a:solidFill>
                  <a:schemeClr val="tx2"/>
                </a:solidFill>
                <a:latin typeface="Montserrat" pitchFamily="2" charset="77"/>
              </a:rPr>
              <a:t> Open Source</a:t>
            </a:r>
          </a:p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rgbClr val="00B050"/>
                </a:solidFill>
                <a:latin typeface="Montserrat" pitchFamily="2" charset="77"/>
              </a:rPr>
              <a:t>+</a:t>
            </a:r>
            <a:r>
              <a:rPr lang="en-US" dirty="0">
                <a:solidFill>
                  <a:schemeClr val="tx2"/>
                </a:solidFill>
                <a:latin typeface="Montserrat" pitchFamily="2" charset="77"/>
              </a:rPr>
              <a:t> Chaos features – need to explore more.</a:t>
            </a:r>
          </a:p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rgbClr val="00B050"/>
                </a:solidFill>
                <a:latin typeface="Montserrat" pitchFamily="2" charset="77"/>
              </a:rPr>
              <a:t>+</a:t>
            </a:r>
            <a:r>
              <a:rPr lang="en-US" dirty="0">
                <a:solidFill>
                  <a:schemeClr val="tx2"/>
                </a:solidFill>
                <a:latin typeface="Montserrat" pitchFamily="2" charset="77"/>
              </a:rPr>
              <a:t> We don’t need to write our own tool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EDBB0C2-63A2-4858-2137-602AB750E540}"/>
              </a:ext>
            </a:extLst>
          </p:cNvPr>
          <p:cNvSpPr txBox="1"/>
          <p:nvPr/>
        </p:nvSpPr>
        <p:spPr>
          <a:xfrm>
            <a:off x="6019800" y="7200900"/>
            <a:ext cx="7110664" cy="2215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200" b="1" dirty="0">
                <a:solidFill>
                  <a:srgbClr val="FF0000"/>
                </a:solidFill>
                <a:latin typeface="Montserrat" pitchFamily="2" charset="77"/>
              </a:rPr>
              <a:t>-</a:t>
            </a:r>
            <a:r>
              <a:rPr lang="en-US" dirty="0">
                <a:solidFill>
                  <a:schemeClr val="tx2"/>
                </a:solidFill>
                <a:latin typeface="Montserrat" pitchFamily="2" charset="77"/>
              </a:rPr>
              <a:t> Not designed as a generic operator testing framework</a:t>
            </a:r>
          </a:p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rgbClr val="FF0000"/>
                </a:solidFill>
                <a:latin typeface="Montserrat" pitchFamily="2" charset="77"/>
              </a:rPr>
              <a:t>-</a:t>
            </a:r>
            <a:r>
              <a:rPr lang="en-US" dirty="0">
                <a:solidFill>
                  <a:schemeClr val="tx2"/>
                </a:solidFill>
                <a:latin typeface="Montserrat" pitchFamily="2" charset="77"/>
              </a:rPr>
              <a:t> Initial learning curve – docs are not descriptive enough, requires trial and error and diving in source code.</a:t>
            </a:r>
          </a:p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rgbClr val="FF0000"/>
                </a:solidFill>
                <a:latin typeface="Montserrat" pitchFamily="2" charset="77"/>
              </a:rPr>
              <a:t>-</a:t>
            </a:r>
            <a:r>
              <a:rPr lang="en-US" dirty="0">
                <a:solidFill>
                  <a:schemeClr val="tx2"/>
                </a:solidFill>
                <a:latin typeface="Montserrat" pitchFamily="2" charset="77"/>
              </a:rPr>
              <a:t> OOTB measurements aimed for testing k8s components.</a:t>
            </a:r>
          </a:p>
          <a:p>
            <a:pPr>
              <a:lnSpc>
                <a:spcPct val="150000"/>
              </a:lnSpc>
            </a:pPr>
            <a:r>
              <a:rPr lang="en-US" sz="1800" b="1" dirty="0">
                <a:solidFill>
                  <a:srgbClr val="FF0000"/>
                </a:solidFill>
                <a:latin typeface="Montserrat" pitchFamily="2" charset="77"/>
              </a:rPr>
              <a:t>-</a:t>
            </a:r>
            <a:r>
              <a:rPr lang="en-US" dirty="0">
                <a:solidFill>
                  <a:schemeClr val="tx2"/>
                </a:solidFill>
                <a:latin typeface="Montserrat" pitchFamily="2" charset="77"/>
              </a:rPr>
              <a:t> Built in prometheus is not straight-forward.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A2E0EAA1-82E3-0776-A161-0DBBFDECC3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4459" y="4076701"/>
            <a:ext cx="995409" cy="1019299"/>
          </a:xfrm>
          <a:prstGeom prst="rect">
            <a:avLst/>
          </a:prstGeom>
        </p:spPr>
      </p:pic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B365A7D4-2205-96D6-1545-3F884E1EC77D}"/>
              </a:ext>
            </a:extLst>
          </p:cNvPr>
          <p:cNvCxnSpPr/>
          <p:nvPr/>
        </p:nvCxnSpPr>
        <p:spPr>
          <a:xfrm>
            <a:off x="1219200" y="7048500"/>
            <a:ext cx="117348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59508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E0C9357-F0E9-A875-F55E-C962CBDD81E5}"/>
              </a:ext>
            </a:extLst>
          </p:cNvPr>
          <p:cNvSpPr/>
          <p:nvPr/>
        </p:nvSpPr>
        <p:spPr>
          <a:xfrm>
            <a:off x="0" y="0"/>
            <a:ext cx="8686800" cy="10287000"/>
          </a:xfrm>
          <a:prstGeom prst="rect">
            <a:avLst/>
          </a:prstGeom>
          <a:solidFill>
            <a:srgbClr val="D3E2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9"/>
          <p:cNvGrpSpPr/>
          <p:nvPr/>
        </p:nvGrpSpPr>
        <p:grpSpPr>
          <a:xfrm>
            <a:off x="16073641" y="-1782102"/>
            <a:ext cx="5946973" cy="5946973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5B98BA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dirty="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37EE143-103A-E7D4-023D-0788FB1E24F4}"/>
              </a:ext>
            </a:extLst>
          </p:cNvPr>
          <p:cNvSpPr txBox="1"/>
          <p:nvPr/>
        </p:nvSpPr>
        <p:spPr>
          <a:xfrm>
            <a:off x="609601" y="1842111"/>
            <a:ext cx="6362639" cy="73815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fontAlgn="base">
              <a:spcBef>
                <a:spcPts val="700"/>
              </a:spcBef>
            </a:pPr>
            <a:r>
              <a:rPr lang="en-AU" sz="1700" dirty="0">
                <a:effectLst/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name: LoadTest-MyTest</a:t>
            </a:r>
          </a:p>
          <a:p>
            <a:pPr algn="l" fontAlgn="base">
              <a:spcBef>
                <a:spcPts val="700"/>
              </a:spcBef>
            </a:pPr>
            <a:r>
              <a:rPr lang="en-AU" sz="1700" dirty="0">
                <a:effectLst/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 </a:t>
            </a:r>
          </a:p>
          <a:p>
            <a:pPr algn="l" fontAlgn="base">
              <a:spcBef>
                <a:spcPts val="700"/>
              </a:spcBef>
            </a:pPr>
            <a:r>
              <a:rPr lang="en-AU" sz="1700" dirty="0">
                <a:effectLst/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tuningSets:</a:t>
            </a:r>
          </a:p>
          <a:p>
            <a:pPr algn="l" fontAlgn="base">
              <a:spcBef>
                <a:spcPts val="700"/>
              </a:spcBef>
            </a:pPr>
            <a:r>
              <a:rPr lang="en-AU" sz="1700" dirty="0">
                <a:effectLst/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  - name: Parallel5</a:t>
            </a:r>
          </a:p>
          <a:p>
            <a:pPr algn="l" fontAlgn="base">
              <a:spcBef>
                <a:spcPts val="700"/>
              </a:spcBef>
            </a:pPr>
            <a:r>
              <a:rPr lang="en-AU" sz="1700" dirty="0">
                <a:effectLst/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    qpsLoad:</a:t>
            </a:r>
          </a:p>
          <a:p>
            <a:pPr algn="l" fontAlgn="base">
              <a:spcBef>
                <a:spcPts val="700"/>
              </a:spcBef>
            </a:pPr>
            <a:r>
              <a:rPr lang="en-AU" sz="1700" dirty="0">
                <a:effectLst/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      qps: 10</a:t>
            </a:r>
          </a:p>
          <a:p>
            <a:pPr algn="l" fontAlgn="base">
              <a:spcBef>
                <a:spcPts val="700"/>
              </a:spcBef>
            </a:pPr>
            <a:r>
              <a:rPr lang="en-AU" sz="1700" dirty="0">
                <a:effectLst/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      parallelism: 4</a:t>
            </a:r>
          </a:p>
          <a:p>
            <a:pPr algn="l" fontAlgn="base">
              <a:spcBef>
                <a:spcPts val="700"/>
              </a:spcBef>
            </a:pPr>
            <a:r>
              <a:rPr lang="en-AU" sz="1700" dirty="0">
                <a:effectLst/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 </a:t>
            </a:r>
          </a:p>
          <a:p>
            <a:pPr algn="l" fontAlgn="base">
              <a:spcBef>
                <a:spcPts val="700"/>
              </a:spcBef>
            </a:pPr>
            <a:r>
              <a:rPr lang="en-AU" sz="1700" dirty="0">
                <a:effectLst/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steps:</a:t>
            </a:r>
          </a:p>
          <a:p>
            <a:pPr algn="l" fontAlgn="base">
              <a:spcBef>
                <a:spcPts val="700"/>
              </a:spcBef>
            </a:pPr>
            <a:r>
              <a:rPr lang="en-AU" sz="1700" dirty="0">
                <a:effectLst/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- name: run test</a:t>
            </a:r>
          </a:p>
          <a:p>
            <a:pPr algn="l" fontAlgn="base">
              <a:spcBef>
                <a:spcPts val="700"/>
              </a:spcBef>
            </a:pPr>
            <a:r>
              <a:rPr lang="en-AU" sz="1700" dirty="0">
                <a:effectLst/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  phases:</a:t>
            </a:r>
          </a:p>
          <a:p>
            <a:pPr algn="l" fontAlgn="base">
              <a:spcBef>
                <a:spcPts val="700"/>
              </a:spcBef>
            </a:pPr>
            <a:r>
              <a:rPr lang="en-AU" sz="1700" dirty="0">
                <a:effectLst/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    - tuningSet: Parallel5</a:t>
            </a:r>
          </a:p>
          <a:p>
            <a:pPr algn="l" fontAlgn="base">
              <a:spcBef>
                <a:spcPts val="700"/>
              </a:spcBef>
            </a:pPr>
            <a:r>
              <a:rPr lang="en-AU" sz="1700" dirty="0">
                <a:effectLst/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      replicasPerNamespace: 50</a:t>
            </a:r>
          </a:p>
          <a:p>
            <a:pPr algn="l" fontAlgn="base">
              <a:spcBef>
                <a:spcPts val="700"/>
              </a:spcBef>
            </a:pPr>
            <a:r>
              <a:rPr lang="en-AU" sz="1700" dirty="0">
                <a:effectLst/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      namespaceRange:</a:t>
            </a:r>
          </a:p>
          <a:p>
            <a:pPr algn="l" fontAlgn="base">
              <a:spcBef>
                <a:spcPts val="700"/>
              </a:spcBef>
            </a:pPr>
            <a:r>
              <a:rPr lang="en-AU" sz="1700" dirty="0">
                <a:effectLst/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        min: 1</a:t>
            </a:r>
          </a:p>
          <a:p>
            <a:pPr algn="l" fontAlgn="base">
              <a:spcBef>
                <a:spcPts val="700"/>
              </a:spcBef>
            </a:pPr>
            <a:r>
              <a:rPr lang="en-AU" sz="1700" dirty="0">
                <a:effectLst/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        max: 20</a:t>
            </a:r>
          </a:p>
          <a:p>
            <a:pPr algn="l" fontAlgn="base">
              <a:spcBef>
                <a:spcPts val="700"/>
              </a:spcBef>
            </a:pPr>
            <a:r>
              <a:rPr lang="en-AU" sz="1700" dirty="0">
                <a:effectLst/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      objectBundle:</a:t>
            </a:r>
          </a:p>
          <a:p>
            <a:pPr algn="l" fontAlgn="base">
              <a:spcBef>
                <a:spcPts val="700"/>
              </a:spcBef>
            </a:pPr>
            <a:r>
              <a:rPr lang="en-AU" sz="1700" dirty="0">
                <a:effectLst/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        - basename: cl2-cr</a:t>
            </a:r>
          </a:p>
          <a:p>
            <a:pPr algn="l" fontAlgn="base">
              <a:spcBef>
                <a:spcPts val="700"/>
              </a:spcBef>
            </a:pPr>
            <a:r>
              <a:rPr lang="en-AU" sz="1700" dirty="0">
                <a:effectLst/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          objectTemplatePath: ”my-cr-tmpl.yaml”</a:t>
            </a:r>
          </a:p>
          <a:p>
            <a:pPr algn="l" fontAlgn="base">
              <a:spcBef>
                <a:spcPts val="700"/>
              </a:spcBef>
            </a:pPr>
            <a:r>
              <a:rPr lang="en-AU" sz="1700" dirty="0">
                <a:effectLst/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    templateFillMap:</a:t>
            </a:r>
          </a:p>
          <a:p>
            <a:pPr algn="l" fontAlgn="base">
              <a:spcBef>
                <a:spcPts val="700"/>
              </a:spcBef>
            </a:pPr>
            <a:r>
              <a:rPr lang="en-AU" sz="1700" dirty="0">
                <a:effectLst/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      varName: “foo”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B90DCB12-2245-E52F-F664-21DE8F34593D}"/>
              </a:ext>
            </a:extLst>
          </p:cNvPr>
          <p:cNvSpPr/>
          <p:nvPr/>
        </p:nvSpPr>
        <p:spPr>
          <a:xfrm>
            <a:off x="4375062" y="2857500"/>
            <a:ext cx="2973884" cy="1143000"/>
          </a:xfrm>
          <a:prstGeom prst="roundRect">
            <a:avLst/>
          </a:prstGeom>
          <a:ln w="9525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1700" dirty="0">
                <a:latin typeface="Montserrat" pitchFamily="2" charset="77"/>
              </a:rPr>
              <a:t>Concurrency configurable per phase</a:t>
            </a:r>
          </a:p>
        </p:txBody>
      </p:sp>
      <p:sp>
        <p:nvSpPr>
          <p:cNvPr id="15" name="TextBox 5">
            <a:extLst>
              <a:ext uri="{FF2B5EF4-FFF2-40B4-BE49-F238E27FC236}">
                <a16:creationId xmlns:a16="http://schemas.microsoft.com/office/drawing/2014/main" id="{8433CB79-F7E6-DC8A-C00C-B34E639618DC}"/>
              </a:ext>
            </a:extLst>
          </p:cNvPr>
          <p:cNvSpPr txBox="1"/>
          <p:nvPr/>
        </p:nvSpPr>
        <p:spPr>
          <a:xfrm>
            <a:off x="609601" y="805622"/>
            <a:ext cx="7086600" cy="7715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4500" dirty="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test.yaml</a:t>
            </a:r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B84E4E66-D9D3-A2F7-361A-4FF3433C4BD7}"/>
              </a:ext>
            </a:extLst>
          </p:cNvPr>
          <p:cNvSpPr txBox="1"/>
          <p:nvPr/>
        </p:nvSpPr>
        <p:spPr>
          <a:xfrm>
            <a:off x="9283149" y="802861"/>
            <a:ext cx="7086600" cy="7715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4500" dirty="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my-cr-tmpl.yaml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FA38B069-3569-62FF-DEDB-C33820234EAC}"/>
              </a:ext>
            </a:extLst>
          </p:cNvPr>
          <p:cNvSpPr/>
          <p:nvPr/>
        </p:nvSpPr>
        <p:spPr>
          <a:xfrm>
            <a:off x="4906471" y="6210300"/>
            <a:ext cx="3484092" cy="1499083"/>
          </a:xfrm>
          <a:prstGeom prst="roundRect">
            <a:avLst/>
          </a:prstGeom>
          <a:ln w="9525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1700" dirty="0">
                <a:latin typeface="Montserrat" pitchFamily="2" charset="77"/>
              </a:rPr>
              <a:t>Deploy resources across namespaces “base-&lt;sha&gt;-1” to “base-&lt;sha&gt;-20”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91A57D51-AB43-3E03-0F14-4D396BC76CC2}"/>
              </a:ext>
            </a:extLst>
          </p:cNvPr>
          <p:cNvSpPr/>
          <p:nvPr/>
        </p:nvSpPr>
        <p:spPr>
          <a:xfrm>
            <a:off x="4605601" y="8959767"/>
            <a:ext cx="2042916" cy="552450"/>
          </a:xfrm>
          <a:prstGeom prst="roundRect">
            <a:avLst/>
          </a:prstGeom>
          <a:ln w="9525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1700" dirty="0">
                <a:latin typeface="Montserrat" pitchFamily="2" charset="77"/>
              </a:rPr>
              <a:t>Template vars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0A0E980-E824-16C0-D008-B4411CE45CF9}"/>
              </a:ext>
            </a:extLst>
          </p:cNvPr>
          <p:cNvSpPr txBox="1"/>
          <p:nvPr/>
        </p:nvSpPr>
        <p:spPr>
          <a:xfrm>
            <a:off x="9283148" y="2400300"/>
            <a:ext cx="7176051" cy="3747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900"/>
              </a:spcBef>
            </a:pPr>
            <a:r>
              <a:rPr lang="en-US" sz="1700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apiVersion: example.com/v1alpha1</a:t>
            </a:r>
          </a:p>
          <a:p>
            <a:pPr>
              <a:spcBef>
                <a:spcPts val="900"/>
              </a:spcBef>
            </a:pPr>
            <a:r>
              <a:rPr lang="en-US" sz="1700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kind: MyCr</a:t>
            </a:r>
          </a:p>
          <a:p>
            <a:pPr>
              <a:spcBef>
                <a:spcPts val="900"/>
              </a:spcBef>
            </a:pPr>
            <a:r>
              <a:rPr lang="en-US" sz="1700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metadata:</a:t>
            </a:r>
          </a:p>
          <a:p>
            <a:pPr>
              <a:spcBef>
                <a:spcPts val="900"/>
              </a:spcBef>
            </a:pPr>
            <a:r>
              <a:rPr lang="en-US" sz="1700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labels:</a:t>
            </a:r>
          </a:p>
          <a:p>
            <a:pPr>
              <a:spcBef>
                <a:spcPts val="900"/>
              </a:spcBef>
            </a:pPr>
            <a:r>
              <a:rPr lang="en-US" sz="1700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app: label</a:t>
            </a:r>
          </a:p>
          <a:p>
            <a:pPr>
              <a:spcBef>
                <a:spcPts val="900"/>
              </a:spcBef>
            </a:pPr>
            <a:r>
              <a:rPr lang="en-US" sz="1700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name: {{.Name}}</a:t>
            </a:r>
          </a:p>
          <a:p>
            <a:pPr>
              <a:spcBef>
                <a:spcPts val="900"/>
              </a:spcBef>
            </a:pPr>
            <a:r>
              <a:rPr lang="en-US" sz="1700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namespace: {{.Namespace}}</a:t>
            </a:r>
          </a:p>
          <a:p>
            <a:pPr>
              <a:spcBef>
                <a:spcPts val="900"/>
              </a:spcBef>
            </a:pPr>
            <a:r>
              <a:rPr lang="en-US" sz="1700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spec:</a:t>
            </a:r>
          </a:p>
          <a:p>
            <a:pPr>
              <a:spcBef>
                <a:spcPts val="900"/>
              </a:spcBef>
            </a:pPr>
            <a:r>
              <a:rPr lang="en-US" sz="1700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myKey: {{.varName}}</a:t>
            </a:r>
          </a:p>
          <a:p>
            <a:pPr>
              <a:spcBef>
                <a:spcPts val="900"/>
              </a:spcBef>
            </a:pPr>
            <a:r>
              <a:rPr lang="en-US" sz="1700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restOfTheSpec: ....</a:t>
            </a:r>
          </a:p>
        </p:txBody>
      </p:sp>
    </p:spTree>
    <p:extLst>
      <p:ext uri="{BB962C8B-B14F-4D97-AF65-F5344CB8AC3E}">
        <p14:creationId xmlns:p14="http://schemas.microsoft.com/office/powerpoint/2010/main" val="1505169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2"/>
          <p:cNvGrpSpPr/>
          <p:nvPr/>
        </p:nvGrpSpPr>
        <p:grpSpPr>
          <a:xfrm>
            <a:off x="13496436" y="0"/>
            <a:ext cx="4791564" cy="10287000"/>
            <a:chOff x="0" y="0"/>
            <a:chExt cx="1261976" cy="270933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61976" cy="2709333"/>
            </a:xfrm>
            <a:custGeom>
              <a:avLst/>
              <a:gdLst/>
              <a:ahLst/>
              <a:cxnLst/>
              <a:rect l="l" t="t" r="r" b="b"/>
              <a:pathLst>
                <a:path w="1261976" h="2709333">
                  <a:moveTo>
                    <a:pt x="0" y="0"/>
                  </a:moveTo>
                  <a:lnTo>
                    <a:pt x="1261976" y="0"/>
                  </a:lnTo>
                  <a:lnTo>
                    <a:pt x="126197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45DA0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261976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3496436" y="0"/>
            <a:ext cx="4791564" cy="10287000"/>
            <a:chOff x="0" y="0"/>
            <a:chExt cx="1261976" cy="270933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61976" cy="2709333"/>
            </a:xfrm>
            <a:custGeom>
              <a:avLst/>
              <a:gdLst/>
              <a:ahLst/>
              <a:cxnLst/>
              <a:rect l="l" t="t" r="r" b="b"/>
              <a:pathLst>
                <a:path w="1261976" h="2709333">
                  <a:moveTo>
                    <a:pt x="0" y="0"/>
                  </a:moveTo>
                  <a:lnTo>
                    <a:pt x="1261976" y="0"/>
                  </a:lnTo>
                  <a:lnTo>
                    <a:pt x="126197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3E2E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261976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38" name="TextBox 5">
            <a:extLst>
              <a:ext uri="{FF2B5EF4-FFF2-40B4-BE49-F238E27FC236}">
                <a16:creationId xmlns:a16="http://schemas.microsoft.com/office/drawing/2014/main" id="{46340CC5-6937-7FF6-D4E8-2C27217C53BA}"/>
              </a:ext>
            </a:extLst>
          </p:cNvPr>
          <p:cNvSpPr txBox="1"/>
          <p:nvPr/>
        </p:nvSpPr>
        <p:spPr>
          <a:xfrm>
            <a:off x="1524000" y="1052002"/>
            <a:ext cx="10548033" cy="77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4500" dirty="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Measurements and Metrics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EA5F6A-1D7D-8059-F80C-91343C398E1E}"/>
              </a:ext>
            </a:extLst>
          </p:cNvPr>
          <p:cNvSpPr txBox="1"/>
          <p:nvPr/>
        </p:nvSpPr>
        <p:spPr>
          <a:xfrm>
            <a:off x="1282437" y="2614086"/>
            <a:ext cx="5423280" cy="45448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8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- name: </a:t>
            </a:r>
            <a:r>
              <a:rPr lang="en-US" dirty="0">
                <a:solidFill>
                  <a:srgbClr val="00B101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Wait for objects to be ready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measurements: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-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Method: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WaitForGenericK8sObjects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Identifier: WaitForMyCR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Params: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  objectGroup/Version/Resource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  namespaceRange: ...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  timeout: 200s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 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successfulConditions:</a:t>
            </a:r>
          </a:p>
          <a:p>
            <a:pPr>
              <a:spcBef>
                <a:spcPts val="800"/>
              </a:spcBef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  - Ready=True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  minDesiredObjectCount: 1</a:t>
            </a:r>
          </a:p>
          <a:p>
            <a:pPr>
              <a:spcBef>
                <a:spcPts val="8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  maxFailedObjectCount: 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862E08-514B-A5E7-06A2-7F852C3F51AB}"/>
              </a:ext>
            </a:extLst>
          </p:cNvPr>
          <p:cNvSpPr txBox="1"/>
          <p:nvPr/>
        </p:nvSpPr>
        <p:spPr>
          <a:xfrm>
            <a:off x="7374177" y="2614086"/>
            <a:ext cx="5698996" cy="66069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4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- name: </a:t>
            </a:r>
            <a:r>
              <a:rPr lang="en-US" dirty="0">
                <a:solidFill>
                  <a:srgbClr val="00B101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Start measurements</a:t>
            </a:r>
          </a:p>
          <a:p>
            <a:pPr>
              <a:spcBef>
                <a:spcPts val="4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measurements:</a:t>
            </a:r>
          </a:p>
          <a:p>
            <a:pPr>
              <a:spcBef>
                <a:spcPts val="4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- Identifier: gq</a:t>
            </a:r>
          </a:p>
          <a:p>
            <a:pPr>
              <a:spcBef>
                <a:spcPts val="4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Method: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GenericPrometheusQuery</a:t>
            </a:r>
          </a:p>
          <a:p>
            <a:pPr>
              <a:spcBef>
                <a:spcPts val="4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Params:</a:t>
            </a:r>
          </a:p>
          <a:p>
            <a:pPr>
              <a:spcBef>
                <a:spcPts val="4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 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action: start</a:t>
            </a:r>
          </a:p>
          <a:p>
            <a:pPr>
              <a:spcBef>
                <a:spcPts val="4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  metricName: Controller reconcile</a:t>
            </a:r>
          </a:p>
          <a:p>
            <a:pPr>
              <a:spcBef>
                <a:spcPts val="4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  metricVersion: v1</a:t>
            </a:r>
          </a:p>
          <a:p>
            <a:pPr>
              <a:spcBef>
                <a:spcPts val="4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  unit: total</a:t>
            </a:r>
          </a:p>
          <a:p>
            <a:pPr>
              <a:spcBef>
                <a:spcPts val="4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  queries:</a:t>
            </a:r>
          </a:p>
          <a:p>
            <a:pPr>
              <a:spcBef>
                <a:spcPts val="4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    - name: reconcileTimeSeconds</a:t>
            </a:r>
          </a:p>
          <a:p>
            <a:pPr>
              <a:spcBef>
                <a:spcPts val="4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      query: &lt;prom-query&gt;</a:t>
            </a:r>
          </a:p>
          <a:p>
            <a:pPr>
              <a:spcBef>
                <a:spcPts val="400"/>
              </a:spcBef>
            </a:pPr>
            <a:endParaRPr lang="en-US" dirty="0">
              <a:latin typeface="Courier New" panose="02070309020205020404" pitchFamily="49" charset="0"/>
              <a:ea typeface="Menlo" panose="020B0609030804020204" pitchFamily="49" charset="0"/>
              <a:cs typeface="Courier New" panose="02070309020205020404" pitchFamily="49" charset="0"/>
            </a:endParaRPr>
          </a:p>
          <a:p>
            <a:pPr>
              <a:spcBef>
                <a:spcPts val="4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- name: </a:t>
            </a:r>
            <a:r>
              <a:rPr lang="en-US" dirty="0">
                <a:solidFill>
                  <a:srgbClr val="00B101"/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Gather measurements</a:t>
            </a:r>
          </a:p>
          <a:p>
            <a:pPr>
              <a:spcBef>
                <a:spcPts val="4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measurements:</a:t>
            </a:r>
          </a:p>
          <a:p>
            <a:pPr>
              <a:spcBef>
                <a:spcPts val="4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- Identifier: gq</a:t>
            </a:r>
          </a:p>
          <a:p>
            <a:pPr>
              <a:spcBef>
                <a:spcPts val="4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Method: </a:t>
            </a: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GenericPrometheusQuery</a:t>
            </a:r>
          </a:p>
          <a:p>
            <a:pPr>
              <a:spcBef>
                <a:spcPts val="4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Params:</a:t>
            </a:r>
          </a:p>
          <a:p>
            <a:pPr>
              <a:spcBef>
                <a:spcPts val="4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 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action: gather</a:t>
            </a:r>
          </a:p>
          <a:p>
            <a:pPr>
              <a:spcBef>
                <a:spcPts val="400"/>
              </a:spcBef>
            </a:pPr>
            <a:r>
              <a:rPr lang="en-US" dirty="0">
                <a:latin typeface="Courier New" panose="02070309020205020404" pitchFamily="49" charset="0"/>
                <a:ea typeface="Menlo" panose="020B0609030804020204" pitchFamily="49" charset="0"/>
                <a:cs typeface="Courier New" panose="02070309020205020404" pitchFamily="49" charset="0"/>
              </a:rPr>
              <a:t>        enableViolations: true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13566180-2D48-736D-2311-C6B937791EDA}"/>
              </a:ext>
            </a:extLst>
          </p:cNvPr>
          <p:cNvSpPr/>
          <p:nvPr/>
        </p:nvSpPr>
        <p:spPr>
          <a:xfrm>
            <a:off x="3307044" y="7886700"/>
            <a:ext cx="3855502" cy="1499083"/>
          </a:xfrm>
          <a:prstGeom prst="roundRect">
            <a:avLst/>
          </a:prstGeom>
          <a:ln w="9525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1700" dirty="0">
                <a:latin typeface="Montserrat" pitchFamily="2" charset="77"/>
              </a:rPr>
              <a:t>More methods supported for core k8s components metrics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B7F048C-D4A9-80DA-7B95-AEF02DC66376}"/>
              </a:ext>
            </a:extLst>
          </p:cNvPr>
          <p:cNvSpPr/>
          <p:nvPr/>
        </p:nvSpPr>
        <p:spPr>
          <a:xfrm>
            <a:off x="15833708" y="0"/>
            <a:ext cx="2454292" cy="4721720"/>
          </a:xfrm>
          <a:custGeom>
            <a:avLst/>
            <a:gdLst>
              <a:gd name="connsiteX0" fmla="*/ 273081 w 2454292"/>
              <a:gd name="connsiteY0" fmla="*/ 0 h 4721720"/>
              <a:gd name="connsiteX1" fmla="*/ 1434882 w 2454292"/>
              <a:gd name="connsiteY1" fmla="*/ 0 h 4721720"/>
              <a:gd name="connsiteX2" fmla="*/ 1391480 w 2454292"/>
              <a:gd name="connsiteY2" fmla="*/ 61826 h 4721720"/>
              <a:gd name="connsiteX3" fmla="*/ 1029276 w 2454292"/>
              <a:gd name="connsiteY3" fmla="*/ 1359137 h 4721720"/>
              <a:gd name="connsiteX4" fmla="*/ 2338606 w 2454292"/>
              <a:gd name="connsiteY4" fmla="*/ 3559046 h 4721720"/>
              <a:gd name="connsiteX5" fmla="*/ 2454292 w 2454292"/>
              <a:gd name="connsiteY5" fmla="*/ 3614775 h 4721720"/>
              <a:gd name="connsiteX6" fmla="*/ 2454292 w 2454292"/>
              <a:gd name="connsiteY6" fmla="*/ 4721720 h 4721720"/>
              <a:gd name="connsiteX7" fmla="*/ 2156664 w 2454292"/>
              <a:gd name="connsiteY7" fmla="*/ 4612787 h 4721720"/>
              <a:gd name="connsiteX8" fmla="*/ 0 w 2454292"/>
              <a:gd name="connsiteY8" fmla="*/ 1359136 h 4721720"/>
              <a:gd name="connsiteX9" fmla="*/ 244932 w 2454292"/>
              <a:gd name="connsiteY9" fmla="*/ 64354 h 472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54292" h="4721720">
                <a:moveTo>
                  <a:pt x="273081" y="0"/>
                </a:moveTo>
                <a:lnTo>
                  <a:pt x="1434882" y="0"/>
                </a:lnTo>
                <a:lnTo>
                  <a:pt x="1391480" y="61826"/>
                </a:lnTo>
                <a:cubicBezTo>
                  <a:pt x="1161634" y="440101"/>
                  <a:pt x="1029276" y="884162"/>
                  <a:pt x="1029276" y="1359137"/>
                </a:cubicBezTo>
                <a:cubicBezTo>
                  <a:pt x="1029276" y="2309087"/>
                  <a:pt x="1558710" y="3135381"/>
                  <a:pt x="2338606" y="3559046"/>
                </a:cubicBezTo>
                <a:lnTo>
                  <a:pt x="2454292" y="3614775"/>
                </a:lnTo>
                <a:lnTo>
                  <a:pt x="2454292" y="4721720"/>
                </a:lnTo>
                <a:lnTo>
                  <a:pt x="2156664" y="4612787"/>
                </a:lnTo>
                <a:cubicBezTo>
                  <a:pt x="889283" y="4076730"/>
                  <a:pt x="0" y="2821785"/>
                  <a:pt x="0" y="1359136"/>
                </a:cubicBezTo>
                <a:cubicBezTo>
                  <a:pt x="0" y="902059"/>
                  <a:pt x="86844" y="465264"/>
                  <a:pt x="244932" y="64354"/>
                </a:cubicBezTo>
                <a:close/>
              </a:path>
            </a:pathLst>
          </a:custGeom>
          <a:solidFill>
            <a:srgbClr val="C0D7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C4E886E4-B1C4-4073-F6F0-B4C80814B56C}"/>
              </a:ext>
            </a:extLst>
          </p:cNvPr>
          <p:cNvSpPr/>
          <p:nvPr/>
        </p:nvSpPr>
        <p:spPr>
          <a:xfrm rot="10800000">
            <a:off x="9525" y="7901413"/>
            <a:ext cx="2385586" cy="2385587"/>
          </a:xfrm>
          <a:custGeom>
            <a:avLst/>
            <a:gdLst>
              <a:gd name="connsiteX0" fmla="*/ 0 w 2385586"/>
              <a:gd name="connsiteY0" fmla="*/ 0 h 2385587"/>
              <a:gd name="connsiteX1" fmla="*/ 891582 w 2385586"/>
              <a:gd name="connsiteY1" fmla="*/ 0 h 2385587"/>
              <a:gd name="connsiteX2" fmla="*/ 2385586 w 2385586"/>
              <a:gd name="connsiteY2" fmla="*/ 1494004 h 2385587"/>
              <a:gd name="connsiteX3" fmla="*/ 2385586 w 2385586"/>
              <a:gd name="connsiteY3" fmla="*/ 2385587 h 2385587"/>
              <a:gd name="connsiteX4" fmla="*/ 0 w 2385586"/>
              <a:gd name="connsiteY4" fmla="*/ 0 h 2385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85586" h="2385587">
                <a:moveTo>
                  <a:pt x="0" y="0"/>
                </a:moveTo>
                <a:lnTo>
                  <a:pt x="891582" y="0"/>
                </a:lnTo>
                <a:cubicBezTo>
                  <a:pt x="891582" y="825116"/>
                  <a:pt x="1560470" y="1494004"/>
                  <a:pt x="2385586" y="1494004"/>
                </a:cubicBezTo>
                <a:lnTo>
                  <a:pt x="2385586" y="2385587"/>
                </a:lnTo>
                <a:cubicBezTo>
                  <a:pt x="1068062" y="2385587"/>
                  <a:pt x="0" y="1317523"/>
                  <a:pt x="0" y="0"/>
                </a:cubicBezTo>
                <a:close/>
              </a:path>
            </a:pathLst>
          </a:custGeom>
          <a:solidFill>
            <a:srgbClr val="145D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389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1103BB95-1186-AB92-A37B-F9E45A273177}"/>
              </a:ext>
            </a:extLst>
          </p:cNvPr>
          <p:cNvSpPr/>
          <p:nvPr/>
        </p:nvSpPr>
        <p:spPr>
          <a:xfrm>
            <a:off x="0" y="0"/>
            <a:ext cx="12612814" cy="10287000"/>
          </a:xfrm>
          <a:prstGeom prst="rect">
            <a:avLst/>
          </a:prstGeom>
          <a:solidFill>
            <a:srgbClr val="D3E2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2"/>
          <p:cNvGrpSpPr/>
          <p:nvPr/>
        </p:nvGrpSpPr>
        <p:grpSpPr>
          <a:xfrm>
            <a:off x="12612814" y="0"/>
            <a:ext cx="5869281" cy="10287000"/>
            <a:chOff x="0" y="0"/>
            <a:chExt cx="1545819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45819" cy="2709333"/>
            </a:xfrm>
            <a:custGeom>
              <a:avLst/>
              <a:gdLst/>
              <a:ahLst/>
              <a:cxnLst/>
              <a:rect l="l" t="t" r="r" b="b"/>
              <a:pathLst>
                <a:path w="1545819" h="2709333">
                  <a:moveTo>
                    <a:pt x="0" y="0"/>
                  </a:moveTo>
                  <a:lnTo>
                    <a:pt x="1545819" y="0"/>
                  </a:lnTo>
                  <a:lnTo>
                    <a:pt x="1545819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545819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 dirty="0"/>
            </a:p>
          </p:txBody>
        </p:sp>
      </p:grpSp>
      <p:sp>
        <p:nvSpPr>
          <p:cNvPr id="11" name="Freeform 11"/>
          <p:cNvSpPr/>
          <p:nvPr/>
        </p:nvSpPr>
        <p:spPr>
          <a:xfrm>
            <a:off x="14939405" y="7271827"/>
            <a:ext cx="4315320" cy="3277839"/>
          </a:xfrm>
          <a:custGeom>
            <a:avLst/>
            <a:gdLst/>
            <a:ahLst/>
            <a:cxnLst/>
            <a:rect l="l" t="t" r="r" b="b"/>
            <a:pathLst>
              <a:path w="4315320" h="3277839">
                <a:moveTo>
                  <a:pt x="0" y="0"/>
                </a:moveTo>
                <a:lnTo>
                  <a:pt x="4315320" y="0"/>
                </a:lnTo>
                <a:lnTo>
                  <a:pt x="4315320" y="3277839"/>
                </a:lnTo>
                <a:lnTo>
                  <a:pt x="0" y="32778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DC45D96-D5EE-67C5-3879-8C5950C567B4}"/>
              </a:ext>
            </a:extLst>
          </p:cNvPr>
          <p:cNvGrpSpPr/>
          <p:nvPr/>
        </p:nvGrpSpPr>
        <p:grpSpPr>
          <a:xfrm>
            <a:off x="3075803" y="7033156"/>
            <a:ext cx="4967297" cy="494494"/>
            <a:chOff x="3075803" y="6630206"/>
            <a:chExt cx="4967297" cy="494494"/>
          </a:xfrm>
        </p:grpSpPr>
        <p:sp>
          <p:nvSpPr>
            <p:cNvPr id="14" name="Freeform 14"/>
            <p:cNvSpPr/>
            <p:nvPr/>
          </p:nvSpPr>
          <p:spPr>
            <a:xfrm>
              <a:off x="3075803" y="6697363"/>
              <a:ext cx="368824" cy="360180"/>
            </a:xfrm>
            <a:custGeom>
              <a:avLst/>
              <a:gdLst/>
              <a:ahLst/>
              <a:cxnLst/>
              <a:rect l="l" t="t" r="r" b="b"/>
              <a:pathLst>
                <a:path w="368824" h="360180">
                  <a:moveTo>
                    <a:pt x="0" y="0"/>
                  </a:moveTo>
                  <a:lnTo>
                    <a:pt x="368824" y="0"/>
                  </a:lnTo>
                  <a:lnTo>
                    <a:pt x="368824" y="360180"/>
                  </a:lnTo>
                  <a:lnTo>
                    <a:pt x="0" y="3601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3645329" y="6630206"/>
              <a:ext cx="4397771" cy="4944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95"/>
                </a:lnSpc>
                <a:spcBef>
                  <a:spcPct val="0"/>
                </a:spcBef>
              </a:pPr>
              <a:r>
                <a:rPr lang="en-US" sz="2853" spc="-57" dirty="0">
                  <a:solidFill>
                    <a:srgbClr val="051D40"/>
                  </a:solidFill>
                  <a:latin typeface="Poppins"/>
                  <a:ea typeface="Poppins"/>
                  <a:cs typeface="Poppins"/>
                  <a:sym typeface="Poppins"/>
                </a:rPr>
                <a:t>Testing frameworks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3056753" y="2183677"/>
            <a:ext cx="6760246" cy="1244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248"/>
              </a:lnSpc>
              <a:spcBef>
                <a:spcPct val="0"/>
              </a:spcBef>
            </a:pPr>
            <a:r>
              <a:rPr lang="en-US" sz="7320" dirty="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Agenda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7DCB4DA-BB84-59B4-4016-B21BF9C8D985}"/>
              </a:ext>
            </a:extLst>
          </p:cNvPr>
          <p:cNvGrpSpPr/>
          <p:nvPr/>
        </p:nvGrpSpPr>
        <p:grpSpPr>
          <a:xfrm>
            <a:off x="3075803" y="4796125"/>
            <a:ext cx="4342545" cy="494494"/>
            <a:chOff x="3075803" y="4753956"/>
            <a:chExt cx="4342545" cy="494494"/>
          </a:xfrm>
        </p:grpSpPr>
        <p:sp>
          <p:nvSpPr>
            <p:cNvPr id="17" name="Freeform 17"/>
            <p:cNvSpPr/>
            <p:nvPr/>
          </p:nvSpPr>
          <p:spPr>
            <a:xfrm>
              <a:off x="3075803" y="4821113"/>
              <a:ext cx="368824" cy="360180"/>
            </a:xfrm>
            <a:custGeom>
              <a:avLst/>
              <a:gdLst/>
              <a:ahLst/>
              <a:cxnLst/>
              <a:rect l="l" t="t" r="r" b="b"/>
              <a:pathLst>
                <a:path w="368824" h="360180">
                  <a:moveTo>
                    <a:pt x="0" y="0"/>
                  </a:moveTo>
                  <a:lnTo>
                    <a:pt x="368824" y="0"/>
                  </a:lnTo>
                  <a:lnTo>
                    <a:pt x="368824" y="360180"/>
                  </a:lnTo>
                  <a:lnTo>
                    <a:pt x="0" y="3601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3645329" y="4753956"/>
              <a:ext cx="3773019" cy="4944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95"/>
                </a:lnSpc>
                <a:spcBef>
                  <a:spcPct val="0"/>
                </a:spcBef>
              </a:pPr>
              <a:r>
                <a:rPr lang="en-US" sz="2853" spc="-57" dirty="0">
                  <a:solidFill>
                    <a:srgbClr val="051D40"/>
                  </a:solidFill>
                  <a:latin typeface="Poppins"/>
                  <a:ea typeface="Poppins"/>
                  <a:cs typeface="Poppins"/>
                  <a:sym typeface="Poppins"/>
                </a:rPr>
                <a:t>Why build operators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20D7CE9-0886-F3DC-CBF3-45E6589E59E9}"/>
              </a:ext>
            </a:extLst>
          </p:cNvPr>
          <p:cNvGrpSpPr/>
          <p:nvPr/>
        </p:nvGrpSpPr>
        <p:grpSpPr>
          <a:xfrm>
            <a:off x="3075803" y="5541802"/>
            <a:ext cx="7134996" cy="494494"/>
            <a:chOff x="3075803" y="5391248"/>
            <a:chExt cx="7134996" cy="494494"/>
          </a:xfrm>
        </p:grpSpPr>
        <p:sp>
          <p:nvSpPr>
            <p:cNvPr id="16" name="Freeform 16"/>
            <p:cNvSpPr/>
            <p:nvPr/>
          </p:nvSpPr>
          <p:spPr>
            <a:xfrm>
              <a:off x="3075803" y="5458405"/>
              <a:ext cx="368824" cy="360180"/>
            </a:xfrm>
            <a:custGeom>
              <a:avLst/>
              <a:gdLst/>
              <a:ahLst/>
              <a:cxnLst/>
              <a:rect l="l" t="t" r="r" b="b"/>
              <a:pathLst>
                <a:path w="368824" h="360180">
                  <a:moveTo>
                    <a:pt x="0" y="0"/>
                  </a:moveTo>
                  <a:lnTo>
                    <a:pt x="368824" y="0"/>
                  </a:lnTo>
                  <a:lnTo>
                    <a:pt x="368824" y="360180"/>
                  </a:lnTo>
                  <a:lnTo>
                    <a:pt x="0" y="3601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3645328" y="5391248"/>
              <a:ext cx="6565471" cy="49449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3995"/>
                </a:lnSpc>
                <a:spcBef>
                  <a:spcPct val="0"/>
                </a:spcBef>
              </a:pPr>
              <a:r>
                <a:rPr lang="en-US" sz="2853" spc="-57" dirty="0">
                  <a:solidFill>
                    <a:srgbClr val="051D40"/>
                  </a:solidFill>
                  <a:latin typeface="Poppins"/>
                  <a:ea typeface="Poppins"/>
                  <a:cs typeface="Poppins"/>
                  <a:sym typeface="Poppins"/>
                </a:rPr>
                <a:t>Operators performance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D2C05AB5-D063-C312-4B26-C4D51A5B4F99}"/>
              </a:ext>
            </a:extLst>
          </p:cNvPr>
          <p:cNvGrpSpPr/>
          <p:nvPr/>
        </p:nvGrpSpPr>
        <p:grpSpPr>
          <a:xfrm>
            <a:off x="3075803" y="6287479"/>
            <a:ext cx="6607846" cy="494494"/>
            <a:chOff x="3075803" y="6004700"/>
            <a:chExt cx="6607846" cy="494494"/>
          </a:xfrm>
        </p:grpSpPr>
        <p:sp>
          <p:nvSpPr>
            <p:cNvPr id="15" name="Freeform 15"/>
            <p:cNvSpPr/>
            <p:nvPr/>
          </p:nvSpPr>
          <p:spPr>
            <a:xfrm>
              <a:off x="3075803" y="6071857"/>
              <a:ext cx="368824" cy="360180"/>
            </a:xfrm>
            <a:custGeom>
              <a:avLst/>
              <a:gdLst/>
              <a:ahLst/>
              <a:cxnLst/>
              <a:rect l="l" t="t" r="r" b="b"/>
              <a:pathLst>
                <a:path w="368824" h="360180">
                  <a:moveTo>
                    <a:pt x="0" y="0"/>
                  </a:moveTo>
                  <a:lnTo>
                    <a:pt x="368824" y="0"/>
                  </a:lnTo>
                  <a:lnTo>
                    <a:pt x="368824" y="360180"/>
                  </a:lnTo>
                  <a:lnTo>
                    <a:pt x="0" y="3601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3645329" y="6004700"/>
              <a:ext cx="6038320" cy="4944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95"/>
                </a:lnSpc>
                <a:spcBef>
                  <a:spcPct val="0"/>
                </a:spcBef>
              </a:pPr>
              <a:r>
                <a:rPr lang="en-US" sz="2853" spc="-57" dirty="0">
                  <a:solidFill>
                    <a:srgbClr val="051D40"/>
                  </a:solidFill>
                  <a:latin typeface="Poppins"/>
                  <a:ea typeface="Poppins"/>
                  <a:cs typeface="Poppins"/>
                  <a:sym typeface="Poppins"/>
                </a:rPr>
                <a:t>Performance testing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522F1202-214F-EBAD-8787-BA5F6FBC9AC2}"/>
              </a:ext>
            </a:extLst>
          </p:cNvPr>
          <p:cNvGrpSpPr/>
          <p:nvPr/>
        </p:nvGrpSpPr>
        <p:grpSpPr>
          <a:xfrm>
            <a:off x="3075803" y="7778831"/>
            <a:ext cx="4967297" cy="518066"/>
            <a:chOff x="3075803" y="7253975"/>
            <a:chExt cx="4967297" cy="518066"/>
          </a:xfrm>
        </p:grpSpPr>
        <p:sp>
          <p:nvSpPr>
            <p:cNvPr id="12" name="Freeform 12"/>
            <p:cNvSpPr/>
            <p:nvPr/>
          </p:nvSpPr>
          <p:spPr>
            <a:xfrm>
              <a:off x="3075803" y="7332918"/>
              <a:ext cx="368824" cy="360180"/>
            </a:xfrm>
            <a:custGeom>
              <a:avLst/>
              <a:gdLst/>
              <a:ahLst/>
              <a:cxnLst/>
              <a:rect l="l" t="t" r="r" b="b"/>
              <a:pathLst>
                <a:path w="368824" h="360180">
                  <a:moveTo>
                    <a:pt x="0" y="0"/>
                  </a:moveTo>
                  <a:lnTo>
                    <a:pt x="368824" y="0"/>
                  </a:lnTo>
                  <a:lnTo>
                    <a:pt x="368824" y="360180"/>
                  </a:lnTo>
                  <a:lnTo>
                    <a:pt x="0" y="3601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3645329" y="7253975"/>
              <a:ext cx="4397771" cy="5180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95"/>
                </a:lnSpc>
                <a:spcBef>
                  <a:spcPct val="0"/>
                </a:spcBef>
              </a:pPr>
              <a:r>
                <a:rPr lang="en-US" sz="2853" spc="-57" dirty="0">
                  <a:solidFill>
                    <a:srgbClr val="051D40"/>
                  </a:solidFill>
                  <a:latin typeface="Poppins"/>
                  <a:ea typeface="Poppins"/>
                  <a:cs typeface="Poppins"/>
                  <a:sym typeface="Poppins"/>
                </a:rPr>
                <a:t>Q &amp; A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FC62029-3CAC-EDB0-4B9B-0AFF6C9F9413}"/>
              </a:ext>
            </a:extLst>
          </p:cNvPr>
          <p:cNvGrpSpPr/>
          <p:nvPr/>
        </p:nvGrpSpPr>
        <p:grpSpPr>
          <a:xfrm>
            <a:off x="3075803" y="4050448"/>
            <a:ext cx="4342545" cy="494494"/>
            <a:chOff x="3075803" y="4050448"/>
            <a:chExt cx="4342545" cy="494494"/>
          </a:xfrm>
        </p:grpSpPr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922ED4E-C6CC-227A-CAD2-4CF9C1EC800D}"/>
                </a:ext>
              </a:extLst>
            </p:cNvPr>
            <p:cNvSpPr/>
            <p:nvPr/>
          </p:nvSpPr>
          <p:spPr>
            <a:xfrm>
              <a:off x="3075803" y="4117605"/>
              <a:ext cx="368824" cy="360180"/>
            </a:xfrm>
            <a:custGeom>
              <a:avLst/>
              <a:gdLst/>
              <a:ahLst/>
              <a:cxnLst/>
              <a:rect l="l" t="t" r="r" b="b"/>
              <a:pathLst>
                <a:path w="368824" h="360180">
                  <a:moveTo>
                    <a:pt x="0" y="0"/>
                  </a:moveTo>
                  <a:lnTo>
                    <a:pt x="368824" y="0"/>
                  </a:lnTo>
                  <a:lnTo>
                    <a:pt x="368824" y="360180"/>
                  </a:lnTo>
                  <a:lnTo>
                    <a:pt x="0" y="3601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6" name="TextBox 20">
              <a:extLst>
                <a:ext uri="{FF2B5EF4-FFF2-40B4-BE49-F238E27FC236}">
                  <a16:creationId xmlns:a16="http://schemas.microsoft.com/office/drawing/2014/main" id="{D9D42A42-04B7-C553-9D4D-854005C54BCA}"/>
                </a:ext>
              </a:extLst>
            </p:cNvPr>
            <p:cNvSpPr txBox="1"/>
            <p:nvPr/>
          </p:nvSpPr>
          <p:spPr>
            <a:xfrm>
              <a:off x="3645329" y="4050448"/>
              <a:ext cx="3773019" cy="49449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3995"/>
                </a:lnSpc>
                <a:spcBef>
                  <a:spcPct val="0"/>
                </a:spcBef>
              </a:pPr>
              <a:r>
                <a:rPr lang="en-US" sz="2853" spc="-57" dirty="0">
                  <a:solidFill>
                    <a:srgbClr val="051D40"/>
                  </a:solidFill>
                  <a:latin typeface="Poppins"/>
                  <a:ea typeface="Poppins"/>
                  <a:cs typeface="Poppins"/>
                  <a:sym typeface="Poppins"/>
                </a:rPr>
                <a:t>Introduction</a:t>
              </a:r>
            </a:p>
          </p:txBody>
        </p:sp>
      </p:grpSp>
      <p:sp>
        <p:nvSpPr>
          <p:cNvPr id="34" name="Freeform 33">
            <a:extLst>
              <a:ext uri="{FF2B5EF4-FFF2-40B4-BE49-F238E27FC236}">
                <a16:creationId xmlns:a16="http://schemas.microsoft.com/office/drawing/2014/main" id="{A0E8C18A-5278-2DFF-ED4B-45BB6AB23FAC}"/>
              </a:ext>
            </a:extLst>
          </p:cNvPr>
          <p:cNvSpPr/>
          <p:nvPr/>
        </p:nvSpPr>
        <p:spPr>
          <a:xfrm rot="16200000">
            <a:off x="0" y="0"/>
            <a:ext cx="2385586" cy="2385587"/>
          </a:xfrm>
          <a:custGeom>
            <a:avLst/>
            <a:gdLst>
              <a:gd name="connsiteX0" fmla="*/ 0 w 2385586"/>
              <a:gd name="connsiteY0" fmla="*/ 0 h 2385587"/>
              <a:gd name="connsiteX1" fmla="*/ 891582 w 2385586"/>
              <a:gd name="connsiteY1" fmla="*/ 0 h 2385587"/>
              <a:gd name="connsiteX2" fmla="*/ 2385586 w 2385586"/>
              <a:gd name="connsiteY2" fmla="*/ 1494004 h 2385587"/>
              <a:gd name="connsiteX3" fmla="*/ 2385586 w 2385586"/>
              <a:gd name="connsiteY3" fmla="*/ 2385587 h 2385587"/>
              <a:gd name="connsiteX4" fmla="*/ 0 w 2385586"/>
              <a:gd name="connsiteY4" fmla="*/ 0 h 2385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85586" h="2385587">
                <a:moveTo>
                  <a:pt x="0" y="0"/>
                </a:moveTo>
                <a:lnTo>
                  <a:pt x="891582" y="0"/>
                </a:lnTo>
                <a:cubicBezTo>
                  <a:pt x="891582" y="825116"/>
                  <a:pt x="1560470" y="1494004"/>
                  <a:pt x="2385586" y="1494004"/>
                </a:cubicBezTo>
                <a:lnTo>
                  <a:pt x="2385586" y="2385587"/>
                </a:lnTo>
                <a:cubicBezTo>
                  <a:pt x="1068062" y="2385587"/>
                  <a:pt x="0" y="1317523"/>
                  <a:pt x="0" y="0"/>
                </a:cubicBezTo>
                <a:close/>
              </a:path>
            </a:pathLst>
          </a:custGeom>
          <a:solidFill>
            <a:srgbClr val="145D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612814" y="0"/>
            <a:ext cx="5869281" cy="10287000"/>
            <a:chOff x="0" y="0"/>
            <a:chExt cx="1545819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45819" cy="2709333"/>
            </a:xfrm>
            <a:custGeom>
              <a:avLst/>
              <a:gdLst/>
              <a:ahLst/>
              <a:cxnLst/>
              <a:rect l="l" t="t" r="r" b="b"/>
              <a:pathLst>
                <a:path w="1545819" h="2709333">
                  <a:moveTo>
                    <a:pt x="0" y="0"/>
                  </a:moveTo>
                  <a:lnTo>
                    <a:pt x="1545819" y="0"/>
                  </a:lnTo>
                  <a:lnTo>
                    <a:pt x="1545819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545819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 dirty="0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0" y="0"/>
            <a:ext cx="12766286" cy="10287000"/>
            <a:chOff x="0" y="0"/>
            <a:chExt cx="3362314" cy="270933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362314" cy="2709333"/>
            </a:xfrm>
            <a:custGeom>
              <a:avLst/>
              <a:gdLst/>
              <a:ahLst/>
              <a:cxnLst/>
              <a:rect l="l" t="t" r="r" b="b"/>
              <a:pathLst>
                <a:path w="3362314" h="2709333">
                  <a:moveTo>
                    <a:pt x="0" y="0"/>
                  </a:moveTo>
                  <a:lnTo>
                    <a:pt x="3362314" y="0"/>
                  </a:lnTo>
                  <a:lnTo>
                    <a:pt x="3362314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3E2E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3362314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dirty="0"/>
            </a:p>
          </p:txBody>
        </p:sp>
      </p:grpSp>
      <p:sp>
        <p:nvSpPr>
          <p:cNvPr id="11" name="Freeform 11"/>
          <p:cNvSpPr/>
          <p:nvPr/>
        </p:nvSpPr>
        <p:spPr>
          <a:xfrm>
            <a:off x="14939405" y="7271827"/>
            <a:ext cx="4315320" cy="3277839"/>
          </a:xfrm>
          <a:custGeom>
            <a:avLst/>
            <a:gdLst/>
            <a:ahLst/>
            <a:cxnLst/>
            <a:rect l="l" t="t" r="r" b="b"/>
            <a:pathLst>
              <a:path w="4315320" h="3277839">
                <a:moveTo>
                  <a:pt x="0" y="0"/>
                </a:moveTo>
                <a:lnTo>
                  <a:pt x="4315320" y="0"/>
                </a:lnTo>
                <a:lnTo>
                  <a:pt x="4315320" y="3277839"/>
                </a:lnTo>
                <a:lnTo>
                  <a:pt x="0" y="32778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7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5" name="TextBox 19">
            <a:extLst>
              <a:ext uri="{FF2B5EF4-FFF2-40B4-BE49-F238E27FC236}">
                <a16:creationId xmlns:a16="http://schemas.microsoft.com/office/drawing/2014/main" id="{01ECB1F1-C072-8733-E7CA-3F3BAC61E7AA}"/>
              </a:ext>
            </a:extLst>
          </p:cNvPr>
          <p:cNvSpPr txBox="1"/>
          <p:nvPr/>
        </p:nvSpPr>
        <p:spPr>
          <a:xfrm>
            <a:off x="2926284" y="4521155"/>
            <a:ext cx="6760246" cy="1244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48"/>
              </a:lnSpc>
              <a:spcBef>
                <a:spcPct val="0"/>
              </a:spcBef>
            </a:pPr>
            <a:r>
              <a:rPr lang="en-US" sz="7320" dirty="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3557320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874559"/>
            <a:ext cx="13274417" cy="2969559"/>
            <a:chOff x="0" y="0"/>
            <a:chExt cx="3496143" cy="78210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496143" cy="782106"/>
            </a:xfrm>
            <a:custGeom>
              <a:avLst/>
              <a:gdLst/>
              <a:ahLst/>
              <a:cxnLst/>
              <a:rect l="l" t="t" r="r" b="b"/>
              <a:pathLst>
                <a:path w="3496143" h="782106">
                  <a:moveTo>
                    <a:pt x="6999" y="0"/>
                  </a:moveTo>
                  <a:lnTo>
                    <a:pt x="3489144" y="0"/>
                  </a:lnTo>
                  <a:cubicBezTo>
                    <a:pt x="3491000" y="0"/>
                    <a:pt x="3492781" y="737"/>
                    <a:pt x="3494093" y="2050"/>
                  </a:cubicBezTo>
                  <a:cubicBezTo>
                    <a:pt x="3495406" y="3362"/>
                    <a:pt x="3496143" y="5142"/>
                    <a:pt x="3496143" y="6999"/>
                  </a:cubicBezTo>
                  <a:lnTo>
                    <a:pt x="3496143" y="775107"/>
                  </a:lnTo>
                  <a:cubicBezTo>
                    <a:pt x="3496143" y="776964"/>
                    <a:pt x="3495406" y="778744"/>
                    <a:pt x="3494093" y="780056"/>
                  </a:cubicBezTo>
                  <a:cubicBezTo>
                    <a:pt x="3492781" y="781369"/>
                    <a:pt x="3491000" y="782106"/>
                    <a:pt x="3489144" y="782106"/>
                  </a:cubicBezTo>
                  <a:lnTo>
                    <a:pt x="6999" y="782106"/>
                  </a:lnTo>
                  <a:cubicBezTo>
                    <a:pt x="5142" y="782106"/>
                    <a:pt x="3362" y="781369"/>
                    <a:pt x="2050" y="780056"/>
                  </a:cubicBezTo>
                  <a:cubicBezTo>
                    <a:pt x="737" y="778744"/>
                    <a:pt x="0" y="776964"/>
                    <a:pt x="0" y="775107"/>
                  </a:cubicBezTo>
                  <a:lnTo>
                    <a:pt x="0" y="6999"/>
                  </a:lnTo>
                  <a:cubicBezTo>
                    <a:pt x="0" y="5142"/>
                    <a:pt x="737" y="3362"/>
                    <a:pt x="2050" y="2050"/>
                  </a:cubicBezTo>
                  <a:cubicBezTo>
                    <a:pt x="3362" y="737"/>
                    <a:pt x="5142" y="0"/>
                    <a:pt x="699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3E2EF">
                    <a:alpha val="100000"/>
                  </a:srgbClr>
                </a:gs>
                <a:gs pos="100000">
                  <a:srgbClr val="004AAD">
                    <a:alpha val="84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496143" cy="8202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63618" y="5930714"/>
            <a:ext cx="10548033" cy="77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4500" b="1" spc="-49" dirty="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API Driven Platform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C09899BC-4210-0F6A-08AB-0DF0BCA18DDD}"/>
              </a:ext>
            </a:extLst>
          </p:cNvPr>
          <p:cNvGrpSpPr/>
          <p:nvPr/>
        </p:nvGrpSpPr>
        <p:grpSpPr>
          <a:xfrm>
            <a:off x="-289536" y="-765786"/>
            <a:ext cx="18842885" cy="11534900"/>
            <a:chOff x="-289536" y="-765786"/>
            <a:chExt cx="18842885" cy="11534900"/>
          </a:xfrm>
        </p:grpSpPr>
        <p:sp>
          <p:nvSpPr>
            <p:cNvPr id="19" name="Hexagon 18">
              <a:extLst>
                <a:ext uri="{FF2B5EF4-FFF2-40B4-BE49-F238E27FC236}">
                  <a16:creationId xmlns:a16="http://schemas.microsoft.com/office/drawing/2014/main" id="{8C864F54-F135-DC25-6D99-6FE40CAC779C}"/>
                </a:ext>
              </a:extLst>
            </p:cNvPr>
            <p:cNvSpPr/>
            <p:nvPr/>
          </p:nvSpPr>
          <p:spPr>
            <a:xfrm rot="5400000">
              <a:off x="7454394" y="7224588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Process outstanding payments</a:t>
              </a:r>
            </a:p>
          </p:txBody>
        </p:sp>
        <p:sp>
          <p:nvSpPr>
            <p:cNvPr id="25" name="Hexagon 24">
              <a:extLst>
                <a:ext uri="{FF2B5EF4-FFF2-40B4-BE49-F238E27FC236}">
                  <a16:creationId xmlns:a16="http://schemas.microsoft.com/office/drawing/2014/main" id="{A3AE61FC-F802-4827-2FA4-D04AB72172A0}"/>
                </a:ext>
              </a:extLst>
            </p:cNvPr>
            <p:cNvSpPr/>
            <p:nvPr/>
          </p:nvSpPr>
          <p:spPr>
            <a:xfrm rot="5400000">
              <a:off x="17274971" y="4954169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Disputes</a:t>
              </a:r>
            </a:p>
          </p:txBody>
        </p:sp>
        <p:sp>
          <p:nvSpPr>
            <p:cNvPr id="31" name="Hexagon 30">
              <a:extLst>
                <a:ext uri="{FF2B5EF4-FFF2-40B4-BE49-F238E27FC236}">
                  <a16:creationId xmlns:a16="http://schemas.microsoft.com/office/drawing/2014/main" id="{844BD076-F02E-70F1-91E3-A346B0C1084A}"/>
                </a:ext>
              </a:extLst>
            </p:cNvPr>
            <p:cNvSpPr/>
            <p:nvPr/>
          </p:nvSpPr>
          <p:spPr>
            <a:xfrm rot="5400000">
              <a:off x="1330753" y="9490735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Hardships support</a:t>
              </a:r>
            </a:p>
          </p:txBody>
        </p:sp>
        <p:sp>
          <p:nvSpPr>
            <p:cNvPr id="33" name="Hexagon 32">
              <a:extLst>
                <a:ext uri="{FF2B5EF4-FFF2-40B4-BE49-F238E27FC236}">
                  <a16:creationId xmlns:a16="http://schemas.microsoft.com/office/drawing/2014/main" id="{740C6A70-41F1-7EB4-6DC8-73EFC59E8EE0}"/>
                </a:ext>
              </a:extLst>
            </p:cNvPr>
            <p:cNvSpPr/>
            <p:nvPr/>
          </p:nvSpPr>
          <p:spPr>
            <a:xfrm rot="5400000">
              <a:off x="106469" y="9480163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Vulnerable Access support</a:t>
              </a:r>
            </a:p>
          </p:txBody>
        </p:sp>
        <p:sp>
          <p:nvSpPr>
            <p:cNvPr id="34" name="Hexagon 33">
              <a:extLst>
                <a:ext uri="{FF2B5EF4-FFF2-40B4-BE49-F238E27FC236}">
                  <a16:creationId xmlns:a16="http://schemas.microsoft.com/office/drawing/2014/main" id="{DD6147F1-71F1-6DFB-CF67-A4EA6BFAD2C8}"/>
                </a:ext>
              </a:extLst>
            </p:cNvPr>
            <p:cNvSpPr/>
            <p:nvPr/>
          </p:nvSpPr>
          <p:spPr>
            <a:xfrm rot="5400000">
              <a:off x="6323615" y="2701317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Deceased Estates</a:t>
              </a:r>
            </a:p>
          </p:txBody>
        </p:sp>
        <p:sp>
          <p:nvSpPr>
            <p:cNvPr id="35" name="Hexagon 34">
              <a:extLst>
                <a:ext uri="{FF2B5EF4-FFF2-40B4-BE49-F238E27FC236}">
                  <a16:creationId xmlns:a16="http://schemas.microsoft.com/office/drawing/2014/main" id="{AF0BFC34-DEC7-7CFE-83D8-64FB49C28F84}"/>
                </a:ext>
              </a:extLst>
            </p:cNvPr>
            <p:cNvSpPr/>
            <p:nvPr/>
          </p:nvSpPr>
          <p:spPr>
            <a:xfrm rot="5400000">
              <a:off x="4486599" y="1570287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Manage their loan</a:t>
              </a:r>
            </a:p>
          </p:txBody>
        </p:sp>
        <p:sp>
          <p:nvSpPr>
            <p:cNvPr id="37" name="Hexagon 36">
              <a:extLst>
                <a:ext uri="{FF2B5EF4-FFF2-40B4-BE49-F238E27FC236}">
                  <a16:creationId xmlns:a16="http://schemas.microsoft.com/office/drawing/2014/main" id="{B8BA4E1F-9211-075F-D092-1ED7E4FD129B}"/>
                </a:ext>
              </a:extLst>
            </p:cNvPr>
            <p:cNvSpPr/>
            <p:nvPr/>
          </p:nvSpPr>
          <p:spPr>
            <a:xfrm rot="5400000">
              <a:off x="13622471" y="2701317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Power of Attorney </a:t>
              </a:r>
            </a:p>
          </p:txBody>
        </p:sp>
        <p:sp>
          <p:nvSpPr>
            <p:cNvPr id="39" name="Hexagon 38">
              <a:extLst>
                <a:ext uri="{FF2B5EF4-FFF2-40B4-BE49-F238E27FC236}">
                  <a16:creationId xmlns:a16="http://schemas.microsoft.com/office/drawing/2014/main" id="{48F6F828-26B1-ED38-3F5C-C240CC3C1C50}"/>
                </a:ext>
              </a:extLst>
            </p:cNvPr>
            <p:cNvSpPr/>
            <p:nvPr/>
          </p:nvSpPr>
          <p:spPr>
            <a:xfrm rot="5400000">
              <a:off x="10505587" y="8345523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Marketplace</a:t>
              </a:r>
            </a:p>
          </p:txBody>
        </p:sp>
        <p:sp>
          <p:nvSpPr>
            <p:cNvPr id="41" name="Hexagon 40">
              <a:extLst>
                <a:ext uri="{FF2B5EF4-FFF2-40B4-BE49-F238E27FC236}">
                  <a16:creationId xmlns:a16="http://schemas.microsoft.com/office/drawing/2014/main" id="{C5C24E6F-0692-4D39-06D6-02B8D898C28D}"/>
                </a:ext>
              </a:extLst>
            </p:cNvPr>
            <p:cNvSpPr/>
            <p:nvPr/>
          </p:nvSpPr>
          <p:spPr>
            <a:xfrm rot="5400000">
              <a:off x="16051823" y="439257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In app Card details</a:t>
              </a:r>
            </a:p>
          </p:txBody>
        </p:sp>
        <p:sp>
          <p:nvSpPr>
            <p:cNvPr id="48" name="Hexagon 47">
              <a:extLst>
                <a:ext uri="{FF2B5EF4-FFF2-40B4-BE49-F238E27FC236}">
                  <a16:creationId xmlns:a16="http://schemas.microsoft.com/office/drawing/2014/main" id="{D59AB6B6-285B-F042-4C4A-9BFFDDA6020B}"/>
                </a:ext>
              </a:extLst>
            </p:cNvPr>
            <p:cNvSpPr/>
            <p:nvPr/>
          </p:nvSpPr>
          <p:spPr>
            <a:xfrm rot="5400000">
              <a:off x="16055423" y="2701317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Share and export transactions</a:t>
              </a:r>
            </a:p>
          </p:txBody>
        </p:sp>
        <p:sp>
          <p:nvSpPr>
            <p:cNvPr id="56" name="Hexagon 55">
              <a:extLst>
                <a:ext uri="{FF2B5EF4-FFF2-40B4-BE49-F238E27FC236}">
                  <a16:creationId xmlns:a16="http://schemas.microsoft.com/office/drawing/2014/main" id="{4904829A-960B-9ED4-8546-AB710B95949B}"/>
                </a:ext>
              </a:extLst>
            </p:cNvPr>
            <p:cNvSpPr/>
            <p:nvPr/>
          </p:nvSpPr>
          <p:spPr>
            <a:xfrm rot="5400000">
              <a:off x="14838947" y="2701317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Create PayID</a:t>
              </a:r>
            </a:p>
            <a:p>
              <a:pPr algn="ctr"/>
              <a:endParaRPr lang="en-US" sz="1050" dirty="0">
                <a:latin typeface="Aeonik Light" panose="020B0403030300000000" pitchFamily="34" charset="0"/>
              </a:endParaRPr>
            </a:p>
          </p:txBody>
        </p:sp>
        <p:sp>
          <p:nvSpPr>
            <p:cNvPr id="58" name="Hexagon 57">
              <a:extLst>
                <a:ext uri="{FF2B5EF4-FFF2-40B4-BE49-F238E27FC236}">
                  <a16:creationId xmlns:a16="http://schemas.microsoft.com/office/drawing/2014/main" id="{A471BC7E-70E5-54F2-F185-63FB18DD5118}"/>
                </a:ext>
              </a:extLst>
            </p:cNvPr>
            <p:cNvSpPr/>
            <p:nvPr/>
          </p:nvSpPr>
          <p:spPr>
            <a:xfrm rot="5400000">
              <a:off x="1955862" y="8370453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PayID transfers</a:t>
              </a:r>
            </a:p>
            <a:p>
              <a:pPr algn="ctr"/>
              <a:endParaRPr lang="en-US" sz="1050" dirty="0">
                <a:latin typeface="Aeonik Light" panose="020B0403030300000000" pitchFamily="34" charset="0"/>
              </a:endParaRPr>
            </a:p>
          </p:txBody>
        </p:sp>
        <p:sp>
          <p:nvSpPr>
            <p:cNvPr id="69" name="Hexagon 68">
              <a:extLst>
                <a:ext uri="{FF2B5EF4-FFF2-40B4-BE49-F238E27FC236}">
                  <a16:creationId xmlns:a16="http://schemas.microsoft.com/office/drawing/2014/main" id="{4254304E-F4E4-4008-BB22-B285E6FCC551}"/>
                </a:ext>
              </a:extLst>
            </p:cNvPr>
            <p:cNvSpPr/>
            <p:nvPr/>
          </p:nvSpPr>
          <p:spPr>
            <a:xfrm rot="5400000">
              <a:off x="16645620" y="6075104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Publish to market</a:t>
              </a:r>
            </a:p>
            <a:p>
              <a:pPr algn="ctr"/>
              <a:endParaRPr lang="en-US" sz="1050" dirty="0">
                <a:latin typeface="Aeonik Light" panose="020B0403030300000000" pitchFamily="34" charset="0"/>
              </a:endParaRPr>
            </a:p>
          </p:txBody>
        </p:sp>
        <p:sp>
          <p:nvSpPr>
            <p:cNvPr id="71" name="Hexagon 70">
              <a:extLst>
                <a:ext uri="{FF2B5EF4-FFF2-40B4-BE49-F238E27FC236}">
                  <a16:creationId xmlns:a16="http://schemas.microsoft.com/office/drawing/2014/main" id="{E25B968C-36BF-9EFC-4515-1540224D770A}"/>
                </a:ext>
              </a:extLst>
            </p:cNvPr>
            <p:cNvSpPr/>
            <p:nvPr/>
          </p:nvSpPr>
          <p:spPr>
            <a:xfrm rot="5400000">
              <a:off x="16643709" y="1570287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Round Ups</a:t>
              </a:r>
            </a:p>
          </p:txBody>
        </p:sp>
        <p:sp>
          <p:nvSpPr>
            <p:cNvPr id="74" name="Hexagon 73">
              <a:extLst>
                <a:ext uri="{FF2B5EF4-FFF2-40B4-BE49-F238E27FC236}">
                  <a16:creationId xmlns:a16="http://schemas.microsoft.com/office/drawing/2014/main" id="{BF5AC7F6-66F2-9E53-6DB4-D74D7386649B}"/>
                </a:ext>
              </a:extLst>
            </p:cNvPr>
            <p:cNvSpPr/>
            <p:nvPr/>
          </p:nvSpPr>
          <p:spPr>
            <a:xfrm rot="5400000">
              <a:off x="14204718" y="6075104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Statements</a:t>
              </a:r>
            </a:p>
          </p:txBody>
        </p:sp>
        <p:sp>
          <p:nvSpPr>
            <p:cNvPr id="75" name="Hexagon 74">
              <a:extLst>
                <a:ext uri="{FF2B5EF4-FFF2-40B4-BE49-F238E27FC236}">
                  <a16:creationId xmlns:a16="http://schemas.microsoft.com/office/drawing/2014/main" id="{261B6E22-F7D1-B71E-B306-CB42E0D82237}"/>
                </a:ext>
              </a:extLst>
            </p:cNvPr>
            <p:cNvSpPr/>
            <p:nvPr/>
          </p:nvSpPr>
          <p:spPr>
            <a:xfrm rot="5400000">
              <a:off x="9952265" y="4954169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Manage transaction categories</a:t>
              </a:r>
            </a:p>
          </p:txBody>
        </p:sp>
        <p:sp>
          <p:nvSpPr>
            <p:cNvPr id="78" name="Hexagon 77">
              <a:extLst>
                <a:ext uri="{FF2B5EF4-FFF2-40B4-BE49-F238E27FC236}">
                  <a16:creationId xmlns:a16="http://schemas.microsoft.com/office/drawing/2014/main" id="{9AA688D7-392A-A863-1EE6-2AA160866F43}"/>
                </a:ext>
              </a:extLst>
            </p:cNvPr>
            <p:cNvSpPr/>
            <p:nvPr/>
          </p:nvSpPr>
          <p:spPr>
            <a:xfrm rot="5400000">
              <a:off x="3180147" y="8370453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Wellbeing insights</a:t>
              </a:r>
            </a:p>
          </p:txBody>
        </p:sp>
        <p:sp>
          <p:nvSpPr>
            <p:cNvPr id="79" name="Hexagon 78">
              <a:extLst>
                <a:ext uri="{FF2B5EF4-FFF2-40B4-BE49-F238E27FC236}">
                  <a16:creationId xmlns:a16="http://schemas.microsoft.com/office/drawing/2014/main" id="{239EAA27-C61F-B927-4165-A95E6E45B22B}"/>
                </a:ext>
              </a:extLst>
            </p:cNvPr>
            <p:cNvSpPr/>
            <p:nvPr/>
          </p:nvSpPr>
          <p:spPr>
            <a:xfrm rot="5400000">
              <a:off x="6290912" y="4954169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Garmin Pay</a:t>
              </a:r>
            </a:p>
          </p:txBody>
        </p:sp>
        <p:sp>
          <p:nvSpPr>
            <p:cNvPr id="80" name="Hexagon 79">
              <a:extLst>
                <a:ext uri="{FF2B5EF4-FFF2-40B4-BE49-F238E27FC236}">
                  <a16:creationId xmlns:a16="http://schemas.microsoft.com/office/drawing/2014/main" id="{A93A7F53-A516-AAD5-6E8C-EBB71AB60322}"/>
                </a:ext>
              </a:extLst>
            </p:cNvPr>
            <p:cNvSpPr/>
            <p:nvPr/>
          </p:nvSpPr>
          <p:spPr>
            <a:xfrm rot="5400000">
              <a:off x="14212287" y="1570287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Fitbit Pay</a:t>
              </a:r>
            </a:p>
          </p:txBody>
        </p:sp>
        <p:sp>
          <p:nvSpPr>
            <p:cNvPr id="85" name="Hexagon 84">
              <a:extLst>
                <a:ext uri="{FF2B5EF4-FFF2-40B4-BE49-F238E27FC236}">
                  <a16:creationId xmlns:a16="http://schemas.microsoft.com/office/drawing/2014/main" id="{476C6D0B-AF8A-976E-D8B7-A12980D5C292}"/>
                </a:ext>
              </a:extLst>
            </p:cNvPr>
            <p:cNvSpPr/>
            <p:nvPr/>
          </p:nvSpPr>
          <p:spPr>
            <a:xfrm rot="5400000">
              <a:off x="13575819" y="7224588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Split payments</a:t>
              </a:r>
            </a:p>
          </p:txBody>
        </p:sp>
        <p:sp>
          <p:nvSpPr>
            <p:cNvPr id="86" name="Hexagon 85">
              <a:extLst>
                <a:ext uri="{FF2B5EF4-FFF2-40B4-BE49-F238E27FC236}">
                  <a16:creationId xmlns:a16="http://schemas.microsoft.com/office/drawing/2014/main" id="{C24BC6FB-DA8A-350A-F73C-F936F32AF505}"/>
                </a:ext>
              </a:extLst>
            </p:cNvPr>
            <p:cNvSpPr/>
            <p:nvPr/>
          </p:nvSpPr>
          <p:spPr>
            <a:xfrm rot="5400000">
              <a:off x="5073649" y="4954168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International Money Transfer</a:t>
              </a:r>
            </a:p>
          </p:txBody>
        </p:sp>
        <p:sp>
          <p:nvSpPr>
            <p:cNvPr id="92" name="Hexagon 91">
              <a:extLst>
                <a:ext uri="{FF2B5EF4-FFF2-40B4-BE49-F238E27FC236}">
                  <a16:creationId xmlns:a16="http://schemas.microsoft.com/office/drawing/2014/main" id="{B22E6BD6-405F-BD20-B2EC-95BF6E365808}"/>
                </a:ext>
              </a:extLst>
            </p:cNvPr>
            <p:cNvSpPr/>
            <p:nvPr/>
          </p:nvSpPr>
          <p:spPr>
            <a:xfrm rot="5400000">
              <a:off x="12997095" y="3827576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Create Digital Identity</a:t>
              </a:r>
            </a:p>
          </p:txBody>
        </p:sp>
        <p:sp>
          <p:nvSpPr>
            <p:cNvPr id="94" name="Hexagon 93">
              <a:extLst>
                <a:ext uri="{FF2B5EF4-FFF2-40B4-BE49-F238E27FC236}">
                  <a16:creationId xmlns:a16="http://schemas.microsoft.com/office/drawing/2014/main" id="{6AE52C82-39F5-967C-C051-40099877C8AC}"/>
                </a:ext>
              </a:extLst>
            </p:cNvPr>
            <p:cNvSpPr/>
            <p:nvPr/>
          </p:nvSpPr>
          <p:spPr>
            <a:xfrm rot="5400000">
              <a:off x="7468790" y="9490736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900" dirty="0">
                  <a:latin typeface="Aeonik Light" panose="020B0403030300000000" pitchFamily="34" charset="0"/>
                </a:rPr>
                <a:t>Central product management</a:t>
              </a:r>
            </a:p>
          </p:txBody>
        </p:sp>
        <p:sp>
          <p:nvSpPr>
            <p:cNvPr id="99" name="Hexagon 98">
              <a:extLst>
                <a:ext uri="{FF2B5EF4-FFF2-40B4-BE49-F238E27FC236}">
                  <a16:creationId xmlns:a16="http://schemas.microsoft.com/office/drawing/2014/main" id="{7EADC3C1-3623-319C-F167-38C3211B88DC}"/>
                </a:ext>
              </a:extLst>
            </p:cNvPr>
            <p:cNvSpPr/>
            <p:nvPr/>
          </p:nvSpPr>
          <p:spPr>
            <a:xfrm rot="5400000">
              <a:off x="8756567" y="2701317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Purchase a property and advise ANZ</a:t>
              </a:r>
            </a:p>
          </p:txBody>
        </p:sp>
        <p:sp>
          <p:nvSpPr>
            <p:cNvPr id="101" name="Hexagon 100">
              <a:extLst>
                <a:ext uri="{FF2B5EF4-FFF2-40B4-BE49-F238E27FC236}">
                  <a16:creationId xmlns:a16="http://schemas.microsoft.com/office/drawing/2014/main" id="{5C1F9E37-C3DC-A920-DCBF-3C013F744266}"/>
                </a:ext>
              </a:extLst>
            </p:cNvPr>
            <p:cNvSpPr/>
            <p:nvPr/>
          </p:nvSpPr>
          <p:spPr>
            <a:xfrm rot="5400000">
              <a:off x="839466" y="1570287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Set up offset accounts</a:t>
              </a:r>
            </a:p>
          </p:txBody>
        </p:sp>
        <p:sp>
          <p:nvSpPr>
            <p:cNvPr id="102" name="Hexagon 101">
              <a:extLst>
                <a:ext uri="{FF2B5EF4-FFF2-40B4-BE49-F238E27FC236}">
                  <a16:creationId xmlns:a16="http://schemas.microsoft.com/office/drawing/2014/main" id="{8737CE32-A004-A314-1F6F-236B736B7160}"/>
                </a:ext>
              </a:extLst>
            </p:cNvPr>
            <p:cNvSpPr/>
            <p:nvPr/>
          </p:nvSpPr>
          <p:spPr>
            <a:xfrm rot="5400000">
              <a:off x="5628717" y="8370453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View and manage their financial position</a:t>
              </a:r>
            </a:p>
          </p:txBody>
        </p:sp>
        <p:sp>
          <p:nvSpPr>
            <p:cNvPr id="103" name="Hexagon 102">
              <a:extLst>
                <a:ext uri="{FF2B5EF4-FFF2-40B4-BE49-F238E27FC236}">
                  <a16:creationId xmlns:a16="http://schemas.microsoft.com/office/drawing/2014/main" id="{9F4E6840-F372-F736-2900-7CCA311014CD}"/>
                </a:ext>
              </a:extLst>
            </p:cNvPr>
            <p:cNvSpPr/>
            <p:nvPr/>
          </p:nvSpPr>
          <p:spPr>
            <a:xfrm rot="5400000">
              <a:off x="-376245" y="1570287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View and accept loan offer</a:t>
              </a:r>
            </a:p>
          </p:txBody>
        </p:sp>
        <p:sp>
          <p:nvSpPr>
            <p:cNvPr id="104" name="Hexagon 103">
              <a:extLst>
                <a:ext uri="{FF2B5EF4-FFF2-40B4-BE49-F238E27FC236}">
                  <a16:creationId xmlns:a16="http://schemas.microsoft.com/office/drawing/2014/main" id="{9C78461E-88DC-0F05-C1DB-2EEEA9DF7809}"/>
                </a:ext>
              </a:extLst>
            </p:cNvPr>
            <p:cNvSpPr/>
            <p:nvPr/>
          </p:nvSpPr>
          <p:spPr>
            <a:xfrm rot="5400000">
              <a:off x="11127249" y="7224588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Send notifications and nudges</a:t>
              </a:r>
            </a:p>
          </p:txBody>
        </p:sp>
        <p:sp>
          <p:nvSpPr>
            <p:cNvPr id="110" name="Hexagon 109">
              <a:extLst>
                <a:ext uri="{FF2B5EF4-FFF2-40B4-BE49-F238E27FC236}">
                  <a16:creationId xmlns:a16="http://schemas.microsoft.com/office/drawing/2014/main" id="{85CC074C-1D7B-658E-37FB-2A0C7FD323E8}"/>
                </a:ext>
              </a:extLst>
            </p:cNvPr>
            <p:cNvSpPr/>
            <p:nvPr/>
          </p:nvSpPr>
          <p:spPr>
            <a:xfrm rot="5400000">
              <a:off x="9380370" y="-671181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Cash without a card</a:t>
              </a:r>
            </a:p>
          </p:txBody>
        </p:sp>
        <p:sp>
          <p:nvSpPr>
            <p:cNvPr id="112" name="Hexagon 111">
              <a:extLst>
                <a:ext uri="{FF2B5EF4-FFF2-40B4-BE49-F238E27FC236}">
                  <a16:creationId xmlns:a16="http://schemas.microsoft.com/office/drawing/2014/main" id="{9129AA11-BC0D-BFBA-B790-B261EF0899CD}"/>
                </a:ext>
              </a:extLst>
            </p:cNvPr>
            <p:cNvSpPr/>
            <p:nvPr/>
          </p:nvSpPr>
          <p:spPr>
            <a:xfrm rot="5400000">
              <a:off x="3781539" y="7224588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Content as a service</a:t>
              </a:r>
            </a:p>
          </p:txBody>
        </p:sp>
        <p:sp>
          <p:nvSpPr>
            <p:cNvPr id="115" name="Hexagon 114">
              <a:extLst>
                <a:ext uri="{FF2B5EF4-FFF2-40B4-BE49-F238E27FC236}">
                  <a16:creationId xmlns:a16="http://schemas.microsoft.com/office/drawing/2014/main" id="{52A51680-6751-6F43-7D74-83C747F53BCD}"/>
                </a:ext>
              </a:extLst>
            </p:cNvPr>
            <p:cNvSpPr/>
            <p:nvPr/>
          </p:nvSpPr>
          <p:spPr>
            <a:xfrm rot="5400000">
              <a:off x="9902964" y="7224588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Fit for purpose platforms, developer tooling and frameworks</a:t>
              </a:r>
            </a:p>
          </p:txBody>
        </p:sp>
        <p:sp>
          <p:nvSpPr>
            <p:cNvPr id="117" name="Hexagon 116">
              <a:extLst>
                <a:ext uri="{FF2B5EF4-FFF2-40B4-BE49-F238E27FC236}">
                  <a16:creationId xmlns:a16="http://schemas.microsoft.com/office/drawing/2014/main" id="{61EB4DC5-A106-6D62-394F-55E03261F2E7}"/>
                </a:ext>
              </a:extLst>
            </p:cNvPr>
            <p:cNvSpPr/>
            <p:nvPr/>
          </p:nvSpPr>
          <p:spPr>
            <a:xfrm rot="5400000">
              <a:off x="8133732" y="1570287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Manage loan book pricing</a:t>
              </a:r>
            </a:p>
          </p:txBody>
        </p:sp>
        <p:sp>
          <p:nvSpPr>
            <p:cNvPr id="119" name="Hexagon 118">
              <a:extLst>
                <a:ext uri="{FF2B5EF4-FFF2-40B4-BE49-F238E27FC236}">
                  <a16:creationId xmlns:a16="http://schemas.microsoft.com/office/drawing/2014/main" id="{33F67171-2EC1-481C-8448-F445AF4F42C8}"/>
                </a:ext>
              </a:extLst>
            </p:cNvPr>
            <p:cNvSpPr/>
            <p:nvPr/>
          </p:nvSpPr>
          <p:spPr>
            <a:xfrm rot="5400000">
              <a:off x="3265287" y="3827576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Calculate, display and manage charges and interest on loans</a:t>
              </a:r>
            </a:p>
          </p:txBody>
        </p:sp>
        <p:sp>
          <p:nvSpPr>
            <p:cNvPr id="120" name="Hexagon 119">
              <a:extLst>
                <a:ext uri="{FF2B5EF4-FFF2-40B4-BE49-F238E27FC236}">
                  <a16:creationId xmlns:a16="http://schemas.microsoft.com/office/drawing/2014/main" id="{E6262922-D0E5-4BCC-FD50-27B5C71F6149}"/>
                </a:ext>
              </a:extLst>
            </p:cNvPr>
            <p:cNvSpPr/>
            <p:nvPr/>
          </p:nvSpPr>
          <p:spPr>
            <a:xfrm rot="5400000">
              <a:off x="12404690" y="439257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Explore the loan proposition</a:t>
              </a:r>
            </a:p>
          </p:txBody>
        </p:sp>
        <p:sp>
          <p:nvSpPr>
            <p:cNvPr id="121" name="Hexagon 120">
              <a:extLst>
                <a:ext uri="{FF2B5EF4-FFF2-40B4-BE49-F238E27FC236}">
                  <a16:creationId xmlns:a16="http://schemas.microsoft.com/office/drawing/2014/main" id="{A66F5BAF-658E-1A7A-D5A2-D9459A2EBC82}"/>
                </a:ext>
              </a:extLst>
            </p:cNvPr>
            <p:cNvSpPr/>
            <p:nvPr/>
          </p:nvSpPr>
          <p:spPr>
            <a:xfrm rot="5400000">
              <a:off x="7511363" y="4954169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Detect fraud, scams and identity events</a:t>
              </a:r>
            </a:p>
          </p:txBody>
        </p:sp>
        <p:sp>
          <p:nvSpPr>
            <p:cNvPr id="123" name="Hexagon 122">
              <a:extLst>
                <a:ext uri="{FF2B5EF4-FFF2-40B4-BE49-F238E27FC236}">
                  <a16:creationId xmlns:a16="http://schemas.microsoft.com/office/drawing/2014/main" id="{877E259E-390D-0EA8-7C6C-4F86B6BE9493}"/>
                </a:ext>
              </a:extLst>
            </p:cNvPr>
            <p:cNvSpPr/>
            <p:nvPr/>
          </p:nvSpPr>
          <p:spPr>
            <a:xfrm rot="5400000">
              <a:off x="9913700" y="9490734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Credit oversight</a:t>
              </a:r>
            </a:p>
          </p:txBody>
        </p:sp>
        <p:sp>
          <p:nvSpPr>
            <p:cNvPr id="128" name="Hexagon 127">
              <a:extLst>
                <a:ext uri="{FF2B5EF4-FFF2-40B4-BE49-F238E27FC236}">
                  <a16:creationId xmlns:a16="http://schemas.microsoft.com/office/drawing/2014/main" id="{CFE44A47-E5AD-14B4-EB18-75CB67B93296}"/>
                </a:ext>
              </a:extLst>
            </p:cNvPr>
            <p:cNvSpPr/>
            <p:nvPr/>
          </p:nvSpPr>
          <p:spPr>
            <a:xfrm rot="5400000">
              <a:off x="15422997" y="8370453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Apra Compliance</a:t>
              </a:r>
            </a:p>
          </p:txBody>
        </p:sp>
        <p:sp>
          <p:nvSpPr>
            <p:cNvPr id="129" name="Hexagon 128">
              <a:extLst>
                <a:ext uri="{FF2B5EF4-FFF2-40B4-BE49-F238E27FC236}">
                  <a16:creationId xmlns:a16="http://schemas.microsoft.com/office/drawing/2014/main" id="{A7BF433C-0BB6-4DF4-EDDA-97D192A29BE0}"/>
                </a:ext>
              </a:extLst>
            </p:cNvPr>
            <p:cNvSpPr/>
            <p:nvPr/>
          </p:nvSpPr>
          <p:spPr>
            <a:xfrm rot="5400000">
              <a:off x="15425169" y="6075104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Complete and application</a:t>
              </a:r>
            </a:p>
          </p:txBody>
        </p:sp>
        <p:sp>
          <p:nvSpPr>
            <p:cNvPr id="130" name="Hexagon 129">
              <a:extLst>
                <a:ext uri="{FF2B5EF4-FFF2-40B4-BE49-F238E27FC236}">
                  <a16:creationId xmlns:a16="http://schemas.microsoft.com/office/drawing/2014/main" id="{6D8AE3D5-4BD1-C37F-AE11-88680855A4CA}"/>
                </a:ext>
              </a:extLst>
            </p:cNvPr>
            <p:cNvSpPr/>
            <p:nvPr/>
          </p:nvSpPr>
          <p:spPr>
            <a:xfrm rot="5400000">
              <a:off x="11763816" y="6075104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View and manage their portfolio</a:t>
              </a:r>
            </a:p>
          </p:txBody>
        </p:sp>
        <p:sp>
          <p:nvSpPr>
            <p:cNvPr id="131" name="Hexagon 130">
              <a:extLst>
                <a:ext uri="{FF2B5EF4-FFF2-40B4-BE49-F238E27FC236}">
                  <a16:creationId xmlns:a16="http://schemas.microsoft.com/office/drawing/2014/main" id="{F5CA39BC-E82C-5488-9A93-6DD3243CB179}"/>
                </a:ext>
              </a:extLst>
            </p:cNvPr>
            <p:cNvSpPr/>
            <p:nvPr/>
          </p:nvSpPr>
          <p:spPr>
            <a:xfrm rot="5400000">
              <a:off x="14198712" y="8370453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Accreditation with ANZ</a:t>
              </a:r>
            </a:p>
          </p:txBody>
        </p:sp>
        <p:sp>
          <p:nvSpPr>
            <p:cNvPr id="132" name="Hexagon 131">
              <a:extLst>
                <a:ext uri="{FF2B5EF4-FFF2-40B4-BE49-F238E27FC236}">
                  <a16:creationId xmlns:a16="http://schemas.microsoft.com/office/drawing/2014/main" id="{5A6376AE-D4AF-D38E-4B97-E0B9C87400C5}"/>
                </a:ext>
              </a:extLst>
            </p:cNvPr>
            <p:cNvSpPr/>
            <p:nvPr/>
          </p:nvSpPr>
          <p:spPr>
            <a:xfrm rot="5400000">
              <a:off x="12974427" y="8370453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Approval Confidence</a:t>
              </a:r>
            </a:p>
          </p:txBody>
        </p:sp>
        <p:sp>
          <p:nvSpPr>
            <p:cNvPr id="133" name="Hexagon 132">
              <a:extLst>
                <a:ext uri="{FF2B5EF4-FFF2-40B4-BE49-F238E27FC236}">
                  <a16:creationId xmlns:a16="http://schemas.microsoft.com/office/drawing/2014/main" id="{CE258029-F41F-9F0F-29CC-61391D436F91}"/>
                </a:ext>
              </a:extLst>
            </p:cNvPr>
            <p:cNvSpPr/>
            <p:nvPr/>
          </p:nvSpPr>
          <p:spPr>
            <a:xfrm rot="5400000">
              <a:off x="16671314" y="8352375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Broker Managed settlement</a:t>
              </a:r>
            </a:p>
          </p:txBody>
        </p:sp>
        <p:sp>
          <p:nvSpPr>
            <p:cNvPr id="134" name="Hexagon 133">
              <a:extLst>
                <a:ext uri="{FF2B5EF4-FFF2-40B4-BE49-F238E27FC236}">
                  <a16:creationId xmlns:a16="http://schemas.microsoft.com/office/drawing/2014/main" id="{165A2F2A-72CE-A38D-758A-96FA082A4FF1}"/>
                </a:ext>
              </a:extLst>
            </p:cNvPr>
            <p:cNvSpPr/>
            <p:nvPr/>
          </p:nvSpPr>
          <p:spPr>
            <a:xfrm rot="5400000">
              <a:off x="16038916" y="9480162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Get help on 'classic' applications</a:t>
              </a:r>
            </a:p>
          </p:txBody>
        </p:sp>
        <p:sp>
          <p:nvSpPr>
            <p:cNvPr id="139" name="Hexagon 138">
              <a:extLst>
                <a:ext uri="{FF2B5EF4-FFF2-40B4-BE49-F238E27FC236}">
                  <a16:creationId xmlns:a16="http://schemas.microsoft.com/office/drawing/2014/main" id="{213E84A5-DECD-6285-90BB-22D67EA71793}"/>
                </a:ext>
              </a:extLst>
            </p:cNvPr>
            <p:cNvSpPr/>
            <p:nvPr/>
          </p:nvSpPr>
          <p:spPr>
            <a:xfrm rot="5400000">
              <a:off x="16024389" y="7224588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Explore offers </a:t>
              </a:r>
            </a:p>
          </p:txBody>
        </p:sp>
        <p:sp>
          <p:nvSpPr>
            <p:cNvPr id="140" name="Hexagon 139">
              <a:extLst>
                <a:ext uri="{FF2B5EF4-FFF2-40B4-BE49-F238E27FC236}">
                  <a16:creationId xmlns:a16="http://schemas.microsoft.com/office/drawing/2014/main" id="{9F8A3034-E3AE-AFB0-376E-7782F9053AF5}"/>
                </a:ext>
              </a:extLst>
            </p:cNvPr>
            <p:cNvSpPr/>
            <p:nvPr/>
          </p:nvSpPr>
          <p:spPr>
            <a:xfrm rot="5400000">
              <a:off x="-384141" y="3827576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Finalise loan</a:t>
              </a:r>
            </a:p>
          </p:txBody>
        </p:sp>
        <p:sp>
          <p:nvSpPr>
            <p:cNvPr id="141" name="Hexagon 140">
              <a:extLst>
                <a:ext uri="{FF2B5EF4-FFF2-40B4-BE49-F238E27FC236}">
                  <a16:creationId xmlns:a16="http://schemas.microsoft.com/office/drawing/2014/main" id="{8035F210-EA14-5113-578E-887A8AA3251C}"/>
                </a:ext>
              </a:extLst>
            </p:cNvPr>
            <p:cNvSpPr/>
            <p:nvPr/>
          </p:nvSpPr>
          <p:spPr>
            <a:xfrm rot="5400000">
              <a:off x="14800104" y="7224588"/>
              <a:ext cx="1372983" cy="1183773"/>
            </a:xfrm>
            <a:prstGeom prst="hexagon">
              <a:avLst/>
            </a:prstGeom>
            <a:solidFill>
              <a:srgbClr val="CACACA"/>
            </a:solidFill>
            <a:ln>
              <a:solidFill>
                <a:schemeClr val="bg1"/>
              </a:solidFill>
            </a:ln>
            <a:effectLst>
              <a:innerShdw blurRad="254000">
                <a:srgbClr val="8D8D8D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Access a coach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7DFC31B-290D-7A01-EE9E-37FBAB53B44C}"/>
              </a:ext>
            </a:extLst>
          </p:cNvPr>
          <p:cNvGrpSpPr/>
          <p:nvPr/>
        </p:nvGrpSpPr>
        <p:grpSpPr>
          <a:xfrm>
            <a:off x="-398103" y="-783992"/>
            <a:ext cx="18948380" cy="11553106"/>
            <a:chOff x="-398103" y="-783992"/>
            <a:chExt cx="18948380" cy="11553106"/>
          </a:xfrm>
        </p:grpSpPr>
        <p:sp>
          <p:nvSpPr>
            <p:cNvPr id="11" name="Hexagon 10">
              <a:extLst>
                <a:ext uri="{FF2B5EF4-FFF2-40B4-BE49-F238E27FC236}">
                  <a16:creationId xmlns:a16="http://schemas.microsoft.com/office/drawing/2014/main" id="{84EC9F9F-A0E3-BEB8-99F3-E5B3AD05BE1C}"/>
                </a:ext>
              </a:extLst>
            </p:cNvPr>
            <p:cNvSpPr/>
            <p:nvPr/>
          </p:nvSpPr>
          <p:spPr>
            <a:xfrm rot="5400000">
              <a:off x="4481763" y="3827576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Voice</a:t>
              </a:r>
            </a:p>
          </p:txBody>
        </p:sp>
        <p:sp>
          <p:nvSpPr>
            <p:cNvPr id="17" name="Hexagon 16">
              <a:extLst>
                <a:ext uri="{FF2B5EF4-FFF2-40B4-BE49-F238E27FC236}">
                  <a16:creationId xmlns:a16="http://schemas.microsoft.com/office/drawing/2014/main" id="{A6C41E94-D265-E5BB-33C7-98EA3760F7ED}"/>
                </a:ext>
              </a:extLst>
            </p:cNvPr>
            <p:cNvSpPr/>
            <p:nvPr/>
          </p:nvSpPr>
          <p:spPr>
            <a:xfrm rot="5400000">
              <a:off x="1332969" y="7224588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Chat</a:t>
              </a:r>
            </a:p>
          </p:txBody>
        </p:sp>
        <p:sp>
          <p:nvSpPr>
            <p:cNvPr id="18" name="Hexagon 17">
              <a:extLst>
                <a:ext uri="{FF2B5EF4-FFF2-40B4-BE49-F238E27FC236}">
                  <a16:creationId xmlns:a16="http://schemas.microsoft.com/office/drawing/2014/main" id="{4141E498-8CD6-C029-231A-092AE9A53D5C}"/>
                </a:ext>
              </a:extLst>
            </p:cNvPr>
            <p:cNvSpPr/>
            <p:nvPr/>
          </p:nvSpPr>
          <p:spPr>
            <a:xfrm rot="5400000">
              <a:off x="188657" y="4954169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NPS</a:t>
              </a:r>
            </a:p>
          </p:txBody>
        </p:sp>
        <p:sp>
          <p:nvSpPr>
            <p:cNvPr id="21" name="Hexagon 20">
              <a:extLst>
                <a:ext uri="{FF2B5EF4-FFF2-40B4-BE49-F238E27FC236}">
                  <a16:creationId xmlns:a16="http://schemas.microsoft.com/office/drawing/2014/main" id="{7E4114BC-1C02-80F8-ABD5-26F62B2E8350}"/>
                </a:ext>
              </a:extLst>
            </p:cNvPr>
            <p:cNvSpPr/>
            <p:nvPr/>
          </p:nvSpPr>
          <p:spPr>
            <a:xfrm rot="5400000">
              <a:off x="-440694" y="6075104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Social Media</a:t>
              </a:r>
            </a:p>
          </p:txBody>
        </p:sp>
        <p:sp>
          <p:nvSpPr>
            <p:cNvPr id="22" name="Hexagon 21">
              <a:extLst>
                <a:ext uri="{FF2B5EF4-FFF2-40B4-BE49-F238E27FC236}">
                  <a16:creationId xmlns:a16="http://schemas.microsoft.com/office/drawing/2014/main" id="{E2C45D02-6B60-E514-1D0C-BABD87783CCF}"/>
                </a:ext>
              </a:extLst>
            </p:cNvPr>
            <p:cNvSpPr/>
            <p:nvPr/>
          </p:nvSpPr>
          <p:spPr>
            <a:xfrm rot="5400000">
              <a:off x="9301572" y="8370453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Waitlist</a:t>
              </a:r>
            </a:p>
          </p:txBody>
        </p:sp>
        <p:sp>
          <p:nvSpPr>
            <p:cNvPr id="23" name="Hexagon 22">
              <a:extLst>
                <a:ext uri="{FF2B5EF4-FFF2-40B4-BE49-F238E27FC236}">
                  <a16:creationId xmlns:a16="http://schemas.microsoft.com/office/drawing/2014/main" id="{CC3106A6-505B-4471-947C-61797DC00062}"/>
                </a:ext>
              </a:extLst>
            </p:cNvPr>
            <p:cNvSpPr/>
            <p:nvPr/>
          </p:nvSpPr>
          <p:spPr>
            <a:xfrm rot="5400000">
              <a:off x="3270888" y="1570287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00" dirty="0">
                  <a:latin typeface="Aeonik Light" panose="020B0403030300000000" pitchFamily="34" charset="0"/>
                </a:rPr>
                <a:t>Appointment Booking</a:t>
              </a:r>
            </a:p>
          </p:txBody>
        </p:sp>
        <p:sp>
          <p:nvSpPr>
            <p:cNvPr id="26" name="Hexagon 25">
              <a:extLst>
                <a:ext uri="{FF2B5EF4-FFF2-40B4-BE49-F238E27FC236}">
                  <a16:creationId xmlns:a16="http://schemas.microsoft.com/office/drawing/2014/main" id="{07601C9C-08EC-48C4-7E90-1A11409440BE}"/>
                </a:ext>
              </a:extLst>
            </p:cNvPr>
            <p:cNvSpPr/>
            <p:nvPr/>
          </p:nvSpPr>
          <p:spPr>
            <a:xfrm rot="5400000">
              <a:off x="5698239" y="3827576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Complaints</a:t>
              </a:r>
            </a:p>
          </p:txBody>
        </p:sp>
        <p:sp>
          <p:nvSpPr>
            <p:cNvPr id="28" name="Hexagon 27">
              <a:extLst>
                <a:ext uri="{FF2B5EF4-FFF2-40B4-BE49-F238E27FC236}">
                  <a16:creationId xmlns:a16="http://schemas.microsoft.com/office/drawing/2014/main" id="{BB753C8B-D0AC-11F0-16B3-A056CD4BA453}"/>
                </a:ext>
              </a:extLst>
            </p:cNvPr>
            <p:cNvSpPr/>
            <p:nvPr/>
          </p:nvSpPr>
          <p:spPr>
            <a:xfrm rot="5400000">
              <a:off x="3850010" y="4954169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WFM</a:t>
              </a:r>
            </a:p>
          </p:txBody>
        </p:sp>
        <p:sp>
          <p:nvSpPr>
            <p:cNvPr id="29" name="Hexagon 28">
              <a:extLst>
                <a:ext uri="{FF2B5EF4-FFF2-40B4-BE49-F238E27FC236}">
                  <a16:creationId xmlns:a16="http://schemas.microsoft.com/office/drawing/2014/main" id="{3C37AFFE-56F8-5BE3-E677-ACEA7FEC9317}"/>
                </a:ext>
              </a:extLst>
            </p:cNvPr>
            <p:cNvSpPr/>
            <p:nvPr/>
          </p:nvSpPr>
          <p:spPr>
            <a:xfrm rot="5400000">
              <a:off x="108684" y="7224588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Coach evaluation</a:t>
              </a:r>
            </a:p>
          </p:txBody>
        </p:sp>
        <p:sp>
          <p:nvSpPr>
            <p:cNvPr id="32" name="Hexagon 31">
              <a:extLst>
                <a:ext uri="{FF2B5EF4-FFF2-40B4-BE49-F238E27FC236}">
                  <a16:creationId xmlns:a16="http://schemas.microsoft.com/office/drawing/2014/main" id="{7F61A1DE-540A-BB4C-4EF0-28A1F0259230}"/>
                </a:ext>
              </a:extLst>
            </p:cNvPr>
            <p:cNvSpPr/>
            <p:nvPr/>
          </p:nvSpPr>
          <p:spPr>
            <a:xfrm rot="5400000">
              <a:off x="1964350" y="6093033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Collections</a:t>
              </a:r>
            </a:p>
          </p:txBody>
        </p:sp>
        <p:sp>
          <p:nvSpPr>
            <p:cNvPr id="36" name="Hexagon 35">
              <a:extLst>
                <a:ext uri="{FF2B5EF4-FFF2-40B4-BE49-F238E27FC236}">
                  <a16:creationId xmlns:a16="http://schemas.microsoft.com/office/drawing/2014/main" id="{484341B9-8F97-F077-4913-A88D6B64DFF7}"/>
                </a:ext>
              </a:extLst>
            </p:cNvPr>
            <p:cNvSpPr/>
            <p:nvPr/>
          </p:nvSpPr>
          <p:spPr>
            <a:xfrm rot="5400000">
              <a:off x="12351534" y="7224588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Close Account</a:t>
              </a:r>
            </a:p>
          </p:txBody>
        </p:sp>
        <p:sp>
          <p:nvSpPr>
            <p:cNvPr id="38" name="Hexagon 37">
              <a:extLst>
                <a:ext uri="{FF2B5EF4-FFF2-40B4-BE49-F238E27FC236}">
                  <a16:creationId xmlns:a16="http://schemas.microsoft.com/office/drawing/2014/main" id="{42F50398-5641-5A7B-5EC9-4C876050C69D}"/>
                </a:ext>
              </a:extLst>
            </p:cNvPr>
            <p:cNvSpPr/>
            <p:nvPr/>
          </p:nvSpPr>
          <p:spPr>
            <a:xfrm rot="5400000">
              <a:off x="13620401" y="439257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Activate Card</a:t>
              </a:r>
            </a:p>
          </p:txBody>
        </p:sp>
        <p:sp>
          <p:nvSpPr>
            <p:cNvPr id="42" name="Hexagon 41">
              <a:extLst>
                <a:ext uri="{FF2B5EF4-FFF2-40B4-BE49-F238E27FC236}">
                  <a16:creationId xmlns:a16="http://schemas.microsoft.com/office/drawing/2014/main" id="{5E189475-317F-54FD-6345-C2C056E93D2F}"/>
                </a:ext>
              </a:extLst>
            </p:cNvPr>
            <p:cNvSpPr/>
            <p:nvPr/>
          </p:nvSpPr>
          <p:spPr>
            <a:xfrm rot="5400000">
              <a:off x="10564143" y="3827576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Replace Card</a:t>
              </a:r>
            </a:p>
          </p:txBody>
        </p:sp>
        <p:sp>
          <p:nvSpPr>
            <p:cNvPr id="43" name="Hexagon 42">
              <a:extLst>
                <a:ext uri="{FF2B5EF4-FFF2-40B4-BE49-F238E27FC236}">
                  <a16:creationId xmlns:a16="http://schemas.microsoft.com/office/drawing/2014/main" id="{BAEE35B5-658A-E0B1-EED2-9CC3FF3200E3}"/>
                </a:ext>
              </a:extLst>
            </p:cNvPr>
            <p:cNvSpPr/>
            <p:nvPr/>
          </p:nvSpPr>
          <p:spPr>
            <a:xfrm rot="5400000">
              <a:off x="5708135" y="-682565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Manage Card Access</a:t>
              </a:r>
            </a:p>
          </p:txBody>
        </p:sp>
        <p:sp>
          <p:nvSpPr>
            <p:cNvPr id="44" name="Hexagon 43">
              <a:extLst>
                <a:ext uri="{FF2B5EF4-FFF2-40B4-BE49-F238E27FC236}">
                  <a16:creationId xmlns:a16="http://schemas.microsoft.com/office/drawing/2014/main" id="{DC3FAD3E-F03F-57AB-6CBD-5DE51058516B}"/>
                </a:ext>
              </a:extLst>
            </p:cNvPr>
            <p:cNvSpPr/>
            <p:nvPr/>
          </p:nvSpPr>
          <p:spPr>
            <a:xfrm rot="5400000">
              <a:off x="11188979" y="439257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Card blocks </a:t>
              </a:r>
            </a:p>
          </p:txBody>
        </p:sp>
        <p:sp>
          <p:nvSpPr>
            <p:cNvPr id="45" name="Hexagon 44">
              <a:extLst>
                <a:ext uri="{FF2B5EF4-FFF2-40B4-BE49-F238E27FC236}">
                  <a16:creationId xmlns:a16="http://schemas.microsoft.com/office/drawing/2014/main" id="{78A03ED0-705B-3332-3C58-78983CDD1611}"/>
                </a:ext>
              </a:extLst>
            </p:cNvPr>
            <p:cNvSpPr/>
            <p:nvPr/>
          </p:nvSpPr>
          <p:spPr>
            <a:xfrm rot="5400000">
              <a:off x="5702310" y="1570287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Manage Payees</a:t>
              </a:r>
            </a:p>
          </p:txBody>
        </p:sp>
        <p:sp>
          <p:nvSpPr>
            <p:cNvPr id="46" name="Hexagon 45">
              <a:extLst>
                <a:ext uri="{FF2B5EF4-FFF2-40B4-BE49-F238E27FC236}">
                  <a16:creationId xmlns:a16="http://schemas.microsoft.com/office/drawing/2014/main" id="{F5F6519A-DDCC-AAC2-D3F3-E709AAA7826B}"/>
                </a:ext>
              </a:extLst>
            </p:cNvPr>
            <p:cNvSpPr/>
            <p:nvPr/>
          </p:nvSpPr>
          <p:spPr>
            <a:xfrm rot="5400000">
              <a:off x="5661561" y="6075104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Set up account</a:t>
              </a:r>
            </a:p>
          </p:txBody>
        </p:sp>
        <p:sp>
          <p:nvSpPr>
            <p:cNvPr id="47" name="Hexagon 46">
              <a:extLst>
                <a:ext uri="{FF2B5EF4-FFF2-40B4-BE49-F238E27FC236}">
                  <a16:creationId xmlns:a16="http://schemas.microsoft.com/office/drawing/2014/main" id="{908F759D-D689-7F7E-4A78-190880A8EB23}"/>
                </a:ext>
              </a:extLst>
            </p:cNvPr>
            <p:cNvSpPr/>
            <p:nvPr/>
          </p:nvSpPr>
          <p:spPr>
            <a:xfrm rot="5400000">
              <a:off x="11172716" y="4954169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Virtual Goals</a:t>
              </a:r>
            </a:p>
          </p:txBody>
        </p:sp>
        <p:sp>
          <p:nvSpPr>
            <p:cNvPr id="49" name="Hexagon 48">
              <a:extLst>
                <a:ext uri="{FF2B5EF4-FFF2-40B4-BE49-F238E27FC236}">
                  <a16:creationId xmlns:a16="http://schemas.microsoft.com/office/drawing/2014/main" id="{43CAC98F-EE52-D82E-8810-D4D01B44459E}"/>
                </a:ext>
              </a:extLst>
            </p:cNvPr>
            <p:cNvSpPr/>
            <p:nvPr/>
          </p:nvSpPr>
          <p:spPr>
            <a:xfrm rot="5400000">
              <a:off x="13613618" y="4954169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Install the app</a:t>
              </a:r>
            </a:p>
          </p:txBody>
        </p:sp>
        <p:sp>
          <p:nvSpPr>
            <p:cNvPr id="51" name="Hexagon 50">
              <a:extLst>
                <a:ext uri="{FF2B5EF4-FFF2-40B4-BE49-F238E27FC236}">
                  <a16:creationId xmlns:a16="http://schemas.microsoft.com/office/drawing/2014/main" id="{87905958-2328-70CB-15A8-E4D687E007EA}"/>
                </a:ext>
              </a:extLst>
            </p:cNvPr>
            <p:cNvSpPr/>
            <p:nvPr/>
          </p:nvSpPr>
          <p:spPr>
            <a:xfrm rot="5400000">
              <a:off x="11780865" y="1570287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See interest rates</a:t>
              </a:r>
            </a:p>
          </p:txBody>
        </p:sp>
        <p:sp>
          <p:nvSpPr>
            <p:cNvPr id="52" name="Hexagon 51">
              <a:extLst>
                <a:ext uri="{FF2B5EF4-FFF2-40B4-BE49-F238E27FC236}">
                  <a16:creationId xmlns:a16="http://schemas.microsoft.com/office/drawing/2014/main" id="{60BF24BD-E4D5-818A-47C6-DB70C30A2501}"/>
                </a:ext>
              </a:extLst>
            </p:cNvPr>
            <p:cNvSpPr/>
            <p:nvPr/>
          </p:nvSpPr>
          <p:spPr>
            <a:xfrm rot="5400000">
              <a:off x="2674187" y="2701317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Spending Limits</a:t>
              </a:r>
            </a:p>
          </p:txBody>
        </p:sp>
        <p:sp>
          <p:nvSpPr>
            <p:cNvPr id="53" name="Hexagon 52">
              <a:extLst>
                <a:ext uri="{FF2B5EF4-FFF2-40B4-BE49-F238E27FC236}">
                  <a16:creationId xmlns:a16="http://schemas.microsoft.com/office/drawing/2014/main" id="{2CA15849-02D4-C967-9179-995FC98415A1}"/>
                </a:ext>
              </a:extLst>
            </p:cNvPr>
            <p:cNvSpPr/>
            <p:nvPr/>
          </p:nvSpPr>
          <p:spPr>
            <a:xfrm rot="5400000">
              <a:off x="8757557" y="439257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Money in money out</a:t>
              </a:r>
            </a:p>
          </p:txBody>
        </p:sp>
        <p:sp>
          <p:nvSpPr>
            <p:cNvPr id="55" name="Hexagon 54">
              <a:extLst>
                <a:ext uri="{FF2B5EF4-FFF2-40B4-BE49-F238E27FC236}">
                  <a16:creationId xmlns:a16="http://schemas.microsoft.com/office/drawing/2014/main" id="{222B1E46-87C2-CB6F-DBCD-4F006E6BBF5A}"/>
                </a:ext>
              </a:extLst>
            </p:cNvPr>
            <p:cNvSpPr/>
            <p:nvPr/>
          </p:nvSpPr>
          <p:spPr>
            <a:xfrm rot="5400000">
              <a:off x="6913656" y="1553219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Transfer money BSB and ACCT#</a:t>
              </a:r>
            </a:p>
            <a:p>
              <a:pPr algn="ctr"/>
              <a:endParaRPr lang="en-US" sz="1050" dirty="0">
                <a:latin typeface="Aeonik Light" panose="020B0403030300000000" pitchFamily="34" charset="0"/>
              </a:endParaRPr>
            </a:p>
          </p:txBody>
        </p:sp>
        <p:sp>
          <p:nvSpPr>
            <p:cNvPr id="57" name="Hexagon 56">
              <a:extLst>
                <a:ext uri="{FF2B5EF4-FFF2-40B4-BE49-F238E27FC236}">
                  <a16:creationId xmlns:a16="http://schemas.microsoft.com/office/drawing/2014/main" id="{D9E59755-3F6F-525A-AD83-2D882472E79A}"/>
                </a:ext>
              </a:extLst>
            </p:cNvPr>
            <p:cNvSpPr/>
            <p:nvPr/>
          </p:nvSpPr>
          <p:spPr>
            <a:xfrm rot="5400000">
              <a:off x="11780619" y="3827576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BPAY</a:t>
              </a:r>
            </a:p>
          </p:txBody>
        </p:sp>
        <p:sp>
          <p:nvSpPr>
            <p:cNvPr id="59" name="Hexagon 58">
              <a:extLst>
                <a:ext uri="{FF2B5EF4-FFF2-40B4-BE49-F238E27FC236}">
                  <a16:creationId xmlns:a16="http://schemas.microsoft.com/office/drawing/2014/main" id="{B176530E-54BD-8A79-231B-441BE6BA81EE}"/>
                </a:ext>
              </a:extLst>
            </p:cNvPr>
            <p:cNvSpPr/>
            <p:nvPr/>
          </p:nvSpPr>
          <p:spPr>
            <a:xfrm rot="5400000">
              <a:off x="2078905" y="-689387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Payment History</a:t>
              </a:r>
            </a:p>
            <a:p>
              <a:pPr algn="ctr"/>
              <a:endParaRPr lang="en-US" sz="1050" dirty="0">
                <a:latin typeface="Aeonik Light" panose="020B0403030300000000" pitchFamily="34" charset="0"/>
              </a:endParaRPr>
            </a:p>
          </p:txBody>
        </p:sp>
        <p:sp>
          <p:nvSpPr>
            <p:cNvPr id="60" name="Hexagon 59">
              <a:extLst>
                <a:ext uri="{FF2B5EF4-FFF2-40B4-BE49-F238E27FC236}">
                  <a16:creationId xmlns:a16="http://schemas.microsoft.com/office/drawing/2014/main" id="{C6781D8C-71CD-0CF2-3F94-E056A3C78B47}"/>
                </a:ext>
              </a:extLst>
            </p:cNvPr>
            <p:cNvSpPr/>
            <p:nvPr/>
          </p:nvSpPr>
          <p:spPr>
            <a:xfrm rot="5400000">
              <a:off x="8731814" y="4954169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Open Banking</a:t>
              </a:r>
            </a:p>
          </p:txBody>
        </p:sp>
        <p:sp>
          <p:nvSpPr>
            <p:cNvPr id="67" name="Hexagon 66">
              <a:extLst>
                <a:ext uri="{FF2B5EF4-FFF2-40B4-BE49-F238E27FC236}">
                  <a16:creationId xmlns:a16="http://schemas.microsoft.com/office/drawing/2014/main" id="{71B4418B-9DA9-29B6-C8EB-E2A0B8A6CF76}"/>
                </a:ext>
              </a:extLst>
            </p:cNvPr>
            <p:cNvSpPr/>
            <p:nvPr/>
          </p:nvSpPr>
          <p:spPr>
            <a:xfrm rot="5400000">
              <a:off x="6326135" y="439257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Set up account</a:t>
              </a:r>
            </a:p>
          </p:txBody>
        </p:sp>
        <p:sp>
          <p:nvSpPr>
            <p:cNvPr id="70" name="Hexagon 69">
              <a:extLst>
                <a:ext uri="{FF2B5EF4-FFF2-40B4-BE49-F238E27FC236}">
                  <a16:creationId xmlns:a16="http://schemas.microsoft.com/office/drawing/2014/main" id="{E6323EE1-AF94-5DDE-B137-14E943C885BC}"/>
                </a:ext>
              </a:extLst>
            </p:cNvPr>
            <p:cNvSpPr/>
            <p:nvPr/>
          </p:nvSpPr>
          <p:spPr>
            <a:xfrm rot="5400000">
              <a:off x="16700823" y="3827576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Receive Card</a:t>
              </a:r>
            </a:p>
          </p:txBody>
        </p:sp>
        <p:sp>
          <p:nvSpPr>
            <p:cNvPr id="73" name="Hexagon 72">
              <a:extLst>
                <a:ext uri="{FF2B5EF4-FFF2-40B4-BE49-F238E27FC236}">
                  <a16:creationId xmlns:a16="http://schemas.microsoft.com/office/drawing/2014/main" id="{3A4F75E9-33DC-5ADC-E6BC-B4D3987A50C1}"/>
                </a:ext>
              </a:extLst>
            </p:cNvPr>
            <p:cNvSpPr/>
            <p:nvPr/>
          </p:nvSpPr>
          <p:spPr>
            <a:xfrm rot="5400000">
              <a:off x="10565154" y="1570287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Manage Pin</a:t>
              </a:r>
            </a:p>
          </p:txBody>
        </p:sp>
        <p:sp>
          <p:nvSpPr>
            <p:cNvPr id="77" name="Hexagon 76">
              <a:extLst>
                <a:ext uri="{FF2B5EF4-FFF2-40B4-BE49-F238E27FC236}">
                  <a16:creationId xmlns:a16="http://schemas.microsoft.com/office/drawing/2014/main" id="{F1DFC0A0-6F8C-3DAE-32B5-B14FD477B888}"/>
                </a:ext>
              </a:extLst>
            </p:cNvPr>
            <p:cNvSpPr/>
            <p:nvPr/>
          </p:nvSpPr>
          <p:spPr>
            <a:xfrm rot="5400000">
              <a:off x="14834069" y="4954169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Welcome pack</a:t>
              </a:r>
            </a:p>
          </p:txBody>
        </p:sp>
        <p:sp>
          <p:nvSpPr>
            <p:cNvPr id="81" name="Hexagon 80">
              <a:extLst>
                <a:ext uri="{FF2B5EF4-FFF2-40B4-BE49-F238E27FC236}">
                  <a16:creationId xmlns:a16="http://schemas.microsoft.com/office/drawing/2014/main" id="{EC9A0F4B-141C-CB86-5A73-E427E53910A1}"/>
                </a:ext>
              </a:extLst>
            </p:cNvPr>
            <p:cNvSpPr/>
            <p:nvPr/>
          </p:nvSpPr>
          <p:spPr>
            <a:xfrm rot="5400000">
              <a:off x="17271899" y="2701317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Financial wellbeing nudges</a:t>
              </a:r>
            </a:p>
          </p:txBody>
        </p:sp>
        <p:sp>
          <p:nvSpPr>
            <p:cNvPr id="82" name="Hexagon 81">
              <a:extLst>
                <a:ext uri="{FF2B5EF4-FFF2-40B4-BE49-F238E27FC236}">
                  <a16:creationId xmlns:a16="http://schemas.microsoft.com/office/drawing/2014/main" id="{2C77A206-BB53-60EF-52E9-BBBE4CB1FABC}"/>
                </a:ext>
              </a:extLst>
            </p:cNvPr>
            <p:cNvSpPr/>
            <p:nvPr/>
          </p:nvSpPr>
          <p:spPr>
            <a:xfrm rot="5400000">
              <a:off x="2048811" y="3827576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Coaches workbench</a:t>
              </a:r>
            </a:p>
          </p:txBody>
        </p:sp>
        <p:sp>
          <p:nvSpPr>
            <p:cNvPr id="83" name="Hexagon 82">
              <a:extLst>
                <a:ext uri="{FF2B5EF4-FFF2-40B4-BE49-F238E27FC236}">
                  <a16:creationId xmlns:a16="http://schemas.microsoft.com/office/drawing/2014/main" id="{FB80CD23-096E-BEAC-E515-AE06F981A6FB}"/>
                </a:ext>
              </a:extLst>
            </p:cNvPr>
            <p:cNvSpPr/>
            <p:nvPr/>
          </p:nvSpPr>
          <p:spPr>
            <a:xfrm rot="5400000">
              <a:off x="15451726" y="-682565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Payment Limits</a:t>
              </a:r>
            </a:p>
          </p:txBody>
        </p:sp>
        <p:sp>
          <p:nvSpPr>
            <p:cNvPr id="84" name="Hexagon 83">
              <a:extLst>
                <a:ext uri="{FF2B5EF4-FFF2-40B4-BE49-F238E27FC236}">
                  <a16:creationId xmlns:a16="http://schemas.microsoft.com/office/drawing/2014/main" id="{D25017A5-A405-56E1-5A8E-F4BEB7F5CEA9}"/>
                </a:ext>
              </a:extLst>
            </p:cNvPr>
            <p:cNvSpPr/>
            <p:nvPr/>
          </p:nvSpPr>
          <p:spPr>
            <a:xfrm rot="5400000">
              <a:off x="4441110" y="6075104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Migrated from ANZ</a:t>
              </a:r>
            </a:p>
          </p:txBody>
        </p:sp>
        <p:sp>
          <p:nvSpPr>
            <p:cNvPr id="87" name="Hexagon 86">
              <a:extLst>
                <a:ext uri="{FF2B5EF4-FFF2-40B4-BE49-F238E27FC236}">
                  <a16:creationId xmlns:a16="http://schemas.microsoft.com/office/drawing/2014/main" id="{12B16EC3-C90A-73E7-6741-F53C4FA60DB6}"/>
                </a:ext>
              </a:extLst>
            </p:cNvPr>
            <p:cNvSpPr/>
            <p:nvPr/>
          </p:nvSpPr>
          <p:spPr>
            <a:xfrm rot="5400000">
              <a:off x="9973043" y="2701317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Upcoming Expenses</a:t>
              </a:r>
            </a:p>
          </p:txBody>
        </p:sp>
        <p:sp>
          <p:nvSpPr>
            <p:cNvPr id="88" name="Hexagon 87">
              <a:extLst>
                <a:ext uri="{FF2B5EF4-FFF2-40B4-BE49-F238E27FC236}">
                  <a16:creationId xmlns:a16="http://schemas.microsoft.com/office/drawing/2014/main" id="{42DE28EB-5BE3-7458-CA52-273635F06B0D}"/>
                </a:ext>
              </a:extLst>
            </p:cNvPr>
            <p:cNvSpPr/>
            <p:nvPr/>
          </p:nvSpPr>
          <p:spPr>
            <a:xfrm rot="5400000">
              <a:off x="8131191" y="3827576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Exit a customer</a:t>
              </a:r>
            </a:p>
          </p:txBody>
        </p:sp>
        <p:sp>
          <p:nvSpPr>
            <p:cNvPr id="89" name="Hexagon 88">
              <a:extLst>
                <a:ext uri="{FF2B5EF4-FFF2-40B4-BE49-F238E27FC236}">
                  <a16:creationId xmlns:a16="http://schemas.microsoft.com/office/drawing/2014/main" id="{5D9C03F8-4171-1354-DAB3-1BF48AF750B3}"/>
                </a:ext>
              </a:extLst>
            </p:cNvPr>
            <p:cNvSpPr/>
            <p:nvPr/>
          </p:nvSpPr>
          <p:spPr>
            <a:xfrm rot="5400000">
              <a:off x="10543365" y="6075104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Update personal information</a:t>
              </a:r>
            </a:p>
          </p:txBody>
        </p:sp>
        <p:sp>
          <p:nvSpPr>
            <p:cNvPr id="90" name="Hexagon 89">
              <a:extLst>
                <a:ext uri="{FF2B5EF4-FFF2-40B4-BE49-F238E27FC236}">
                  <a16:creationId xmlns:a16="http://schemas.microsoft.com/office/drawing/2014/main" id="{22024E84-FA69-3031-C636-F0D5279C07B1}"/>
                </a:ext>
              </a:extLst>
            </p:cNvPr>
            <p:cNvSpPr/>
            <p:nvPr/>
          </p:nvSpPr>
          <p:spPr>
            <a:xfrm rot="5400000">
              <a:off x="15427998" y="1570287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Verify identity</a:t>
              </a:r>
            </a:p>
          </p:txBody>
        </p:sp>
        <p:sp>
          <p:nvSpPr>
            <p:cNvPr id="91" name="Hexagon 90">
              <a:extLst>
                <a:ext uri="{FF2B5EF4-FFF2-40B4-BE49-F238E27FC236}">
                  <a16:creationId xmlns:a16="http://schemas.microsoft.com/office/drawing/2014/main" id="{7E4D8F56-B738-6BD7-78C0-83E59B95198B}"/>
                </a:ext>
              </a:extLst>
            </p:cNvPr>
            <p:cNvSpPr/>
            <p:nvPr/>
          </p:nvSpPr>
          <p:spPr>
            <a:xfrm rot="5400000">
              <a:off x="15484347" y="3827576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Recover credentials</a:t>
              </a:r>
            </a:p>
          </p:txBody>
        </p:sp>
        <p:sp>
          <p:nvSpPr>
            <p:cNvPr id="93" name="Hexagon 92">
              <a:extLst>
                <a:ext uri="{FF2B5EF4-FFF2-40B4-BE49-F238E27FC236}">
                  <a16:creationId xmlns:a16="http://schemas.microsoft.com/office/drawing/2014/main" id="{2A20794A-380D-BA0C-118E-C0DE0F9EA1D2}"/>
                </a:ext>
              </a:extLst>
            </p:cNvPr>
            <p:cNvSpPr/>
            <p:nvPr/>
          </p:nvSpPr>
          <p:spPr>
            <a:xfrm rot="5400000">
              <a:off x="3220659" y="6075104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OB data out obligations</a:t>
              </a:r>
            </a:p>
          </p:txBody>
        </p:sp>
        <p:sp>
          <p:nvSpPr>
            <p:cNvPr id="95" name="Hexagon 94">
              <a:extLst>
                <a:ext uri="{FF2B5EF4-FFF2-40B4-BE49-F238E27FC236}">
                  <a16:creationId xmlns:a16="http://schemas.microsoft.com/office/drawing/2014/main" id="{B9A80E6E-1088-A350-8DAE-D183340C489C}"/>
                </a:ext>
              </a:extLst>
            </p:cNvPr>
            <p:cNvSpPr/>
            <p:nvPr/>
          </p:nvSpPr>
          <p:spPr>
            <a:xfrm rot="5400000">
              <a:off x="8077287" y="8370453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900" dirty="0">
                  <a:latin typeface="Aeonik Light" panose="020B0403030300000000" pitchFamily="34" charset="0"/>
                </a:rPr>
                <a:t>Centralised pricing management</a:t>
              </a:r>
            </a:p>
          </p:txBody>
        </p:sp>
        <p:sp>
          <p:nvSpPr>
            <p:cNvPr id="97" name="Hexagon 96">
              <a:extLst>
                <a:ext uri="{FF2B5EF4-FFF2-40B4-BE49-F238E27FC236}">
                  <a16:creationId xmlns:a16="http://schemas.microsoft.com/office/drawing/2014/main" id="{B9DED8D4-1CE7-16FE-770C-F786365751A6}"/>
                </a:ext>
              </a:extLst>
            </p:cNvPr>
            <p:cNvSpPr/>
            <p:nvPr/>
          </p:nvSpPr>
          <p:spPr>
            <a:xfrm rot="5400000">
              <a:off x="1409108" y="4954169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Customer can be uniquely identified</a:t>
              </a:r>
            </a:p>
          </p:txBody>
        </p:sp>
        <p:sp>
          <p:nvSpPr>
            <p:cNvPr id="98" name="Hexagon 97">
              <a:extLst>
                <a:ext uri="{FF2B5EF4-FFF2-40B4-BE49-F238E27FC236}">
                  <a16:creationId xmlns:a16="http://schemas.microsoft.com/office/drawing/2014/main" id="{1610E9BF-4A83-54D5-1553-3D3D75EE9C2B}"/>
                </a:ext>
              </a:extLst>
            </p:cNvPr>
            <p:cNvSpPr/>
            <p:nvPr/>
          </p:nvSpPr>
          <p:spPr>
            <a:xfrm rot="5400000">
              <a:off x="5110424" y="439257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Refinance their home loan</a:t>
              </a:r>
            </a:p>
          </p:txBody>
        </p:sp>
        <p:sp>
          <p:nvSpPr>
            <p:cNvPr id="100" name="Hexagon 99">
              <a:extLst>
                <a:ext uri="{FF2B5EF4-FFF2-40B4-BE49-F238E27FC236}">
                  <a16:creationId xmlns:a16="http://schemas.microsoft.com/office/drawing/2014/main" id="{EA51B834-377F-1207-56F8-4C225DD62EC8}"/>
                </a:ext>
              </a:extLst>
            </p:cNvPr>
            <p:cNvSpPr/>
            <p:nvPr/>
          </p:nvSpPr>
          <p:spPr>
            <a:xfrm rot="5400000">
              <a:off x="3890663" y="2701317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Submit property insurance</a:t>
              </a:r>
            </a:p>
          </p:txBody>
        </p:sp>
        <p:sp>
          <p:nvSpPr>
            <p:cNvPr id="106" name="Hexagon 105">
              <a:extLst>
                <a:ext uri="{FF2B5EF4-FFF2-40B4-BE49-F238E27FC236}">
                  <a16:creationId xmlns:a16="http://schemas.microsoft.com/office/drawing/2014/main" id="{B4896DB6-143B-6844-E867-3E22028815BA}"/>
                </a:ext>
              </a:extLst>
            </p:cNvPr>
            <p:cNvSpPr/>
            <p:nvPr/>
          </p:nvSpPr>
          <p:spPr>
            <a:xfrm rot="5400000">
              <a:off x="2055177" y="1570287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Pay off and close home loan</a:t>
              </a:r>
            </a:p>
          </p:txBody>
        </p:sp>
        <p:sp>
          <p:nvSpPr>
            <p:cNvPr id="107" name="Hexagon 106">
              <a:extLst>
                <a:ext uri="{FF2B5EF4-FFF2-40B4-BE49-F238E27FC236}">
                  <a16:creationId xmlns:a16="http://schemas.microsoft.com/office/drawing/2014/main" id="{46A6AADA-E506-632B-0E2D-5C854D5F3AD8}"/>
                </a:ext>
              </a:extLst>
            </p:cNvPr>
            <p:cNvSpPr/>
            <p:nvPr/>
          </p:nvSpPr>
          <p:spPr>
            <a:xfrm rot="5400000">
              <a:off x="9340843" y="6075104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Assess customer risk profile</a:t>
              </a:r>
            </a:p>
          </p:txBody>
        </p:sp>
        <p:sp>
          <p:nvSpPr>
            <p:cNvPr id="108" name="Hexagon 107">
              <a:extLst>
                <a:ext uri="{FF2B5EF4-FFF2-40B4-BE49-F238E27FC236}">
                  <a16:creationId xmlns:a16="http://schemas.microsoft.com/office/drawing/2014/main" id="{8A3527DE-BDCB-45D0-E899-462BF8ADE9C3}"/>
                </a:ext>
              </a:extLst>
            </p:cNvPr>
            <p:cNvSpPr/>
            <p:nvPr/>
          </p:nvSpPr>
          <p:spPr>
            <a:xfrm rot="5400000">
              <a:off x="12362280" y="9480162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QA program </a:t>
              </a:r>
            </a:p>
          </p:txBody>
        </p:sp>
        <p:sp>
          <p:nvSpPr>
            <p:cNvPr id="109" name="Hexagon 108">
              <a:extLst>
                <a:ext uri="{FF2B5EF4-FFF2-40B4-BE49-F238E27FC236}">
                  <a16:creationId xmlns:a16="http://schemas.microsoft.com/office/drawing/2014/main" id="{1B8D243A-1267-B3EF-27FF-8C4791357E62}"/>
                </a:ext>
              </a:extLst>
            </p:cNvPr>
            <p:cNvSpPr/>
            <p:nvPr/>
          </p:nvSpPr>
          <p:spPr>
            <a:xfrm rot="5400000">
              <a:off x="-492708" y="8370453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Journey support</a:t>
              </a:r>
            </a:p>
          </p:txBody>
        </p:sp>
        <p:sp>
          <p:nvSpPr>
            <p:cNvPr id="113" name="Hexagon 112">
              <a:extLst>
                <a:ext uri="{FF2B5EF4-FFF2-40B4-BE49-F238E27FC236}">
                  <a16:creationId xmlns:a16="http://schemas.microsoft.com/office/drawing/2014/main" id="{564331B0-81EE-7D33-5E2C-795CB8C698D8}"/>
                </a:ext>
              </a:extLst>
            </p:cNvPr>
            <p:cNvSpPr/>
            <p:nvPr/>
          </p:nvSpPr>
          <p:spPr>
            <a:xfrm rot="5400000">
              <a:off x="241235" y="2701317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Access a refinance coach</a:t>
              </a:r>
            </a:p>
          </p:txBody>
        </p:sp>
        <p:sp>
          <p:nvSpPr>
            <p:cNvPr id="114" name="Hexagon 113">
              <a:extLst>
                <a:ext uri="{FF2B5EF4-FFF2-40B4-BE49-F238E27FC236}">
                  <a16:creationId xmlns:a16="http://schemas.microsoft.com/office/drawing/2014/main" id="{40083A5E-C893-0682-CB0D-4E2A3FC72784}"/>
                </a:ext>
              </a:extLst>
            </p:cNvPr>
            <p:cNvSpPr/>
            <p:nvPr/>
          </p:nvSpPr>
          <p:spPr>
            <a:xfrm rot="5400000">
              <a:off x="5009969" y="9490736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Security controls</a:t>
              </a:r>
            </a:p>
          </p:txBody>
        </p:sp>
        <p:sp>
          <p:nvSpPr>
            <p:cNvPr id="116" name="Hexagon 115">
              <a:extLst>
                <a:ext uri="{FF2B5EF4-FFF2-40B4-BE49-F238E27FC236}">
                  <a16:creationId xmlns:a16="http://schemas.microsoft.com/office/drawing/2014/main" id="{2B8D0A8E-A960-B630-6E2D-8A638973BA7F}"/>
                </a:ext>
              </a:extLst>
            </p:cNvPr>
            <p:cNvSpPr/>
            <p:nvPr/>
          </p:nvSpPr>
          <p:spPr>
            <a:xfrm rot="5400000">
              <a:off x="6882012" y="6075104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Observability of systems</a:t>
              </a:r>
            </a:p>
          </p:txBody>
        </p:sp>
        <p:sp>
          <p:nvSpPr>
            <p:cNvPr id="118" name="Hexagon 117">
              <a:extLst>
                <a:ext uri="{FF2B5EF4-FFF2-40B4-BE49-F238E27FC236}">
                  <a16:creationId xmlns:a16="http://schemas.microsoft.com/office/drawing/2014/main" id="{A57B59B3-C786-4C81-48F1-8A21FECA5FD3}"/>
                </a:ext>
              </a:extLst>
            </p:cNvPr>
            <p:cNvSpPr/>
            <p:nvPr/>
          </p:nvSpPr>
          <p:spPr>
            <a:xfrm rot="5400000">
              <a:off x="12405995" y="2701317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Automated credit risk assessment</a:t>
              </a:r>
            </a:p>
          </p:txBody>
        </p:sp>
        <p:sp>
          <p:nvSpPr>
            <p:cNvPr id="122" name="Hexagon 121">
              <a:extLst>
                <a:ext uri="{FF2B5EF4-FFF2-40B4-BE49-F238E27FC236}">
                  <a16:creationId xmlns:a16="http://schemas.microsoft.com/office/drawing/2014/main" id="{2FE5A51F-1917-08AA-084D-864F1BA39DAA}"/>
                </a:ext>
              </a:extLst>
            </p:cNvPr>
            <p:cNvSpPr/>
            <p:nvPr/>
          </p:nvSpPr>
          <p:spPr>
            <a:xfrm rot="5400000">
              <a:off x="4404432" y="8370453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Dashboards metrics and reporting</a:t>
              </a:r>
            </a:p>
          </p:txBody>
        </p:sp>
        <p:sp>
          <p:nvSpPr>
            <p:cNvPr id="124" name="Hexagon 123">
              <a:extLst>
                <a:ext uri="{FF2B5EF4-FFF2-40B4-BE49-F238E27FC236}">
                  <a16:creationId xmlns:a16="http://schemas.microsoft.com/office/drawing/2014/main" id="{0AD1FA98-6E30-CBF6-74A6-E6619EB274ED}"/>
                </a:ext>
              </a:extLst>
            </p:cNvPr>
            <p:cNvSpPr/>
            <p:nvPr/>
          </p:nvSpPr>
          <p:spPr>
            <a:xfrm rot="5400000">
              <a:off x="6853002" y="8370453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Block gambling transaction</a:t>
              </a:r>
            </a:p>
          </p:txBody>
        </p:sp>
        <p:sp>
          <p:nvSpPr>
            <p:cNvPr id="125" name="Hexagon 124">
              <a:extLst>
                <a:ext uri="{FF2B5EF4-FFF2-40B4-BE49-F238E27FC236}">
                  <a16:creationId xmlns:a16="http://schemas.microsoft.com/office/drawing/2014/main" id="{36B053D3-6CED-B658-42A3-849039133D64}"/>
                </a:ext>
              </a:extLst>
            </p:cNvPr>
            <p:cNvSpPr/>
            <p:nvPr/>
          </p:nvSpPr>
          <p:spPr>
            <a:xfrm rot="5400000">
              <a:off x="9349443" y="1570287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Step up ID</a:t>
              </a:r>
            </a:p>
          </p:txBody>
        </p:sp>
        <p:sp>
          <p:nvSpPr>
            <p:cNvPr id="126" name="Hexagon 125">
              <a:extLst>
                <a:ext uri="{FF2B5EF4-FFF2-40B4-BE49-F238E27FC236}">
                  <a16:creationId xmlns:a16="http://schemas.microsoft.com/office/drawing/2014/main" id="{779F3493-7528-929F-C5D1-4AE2DF02B69C}"/>
                </a:ext>
              </a:extLst>
            </p:cNvPr>
            <p:cNvSpPr/>
            <p:nvPr/>
          </p:nvSpPr>
          <p:spPr>
            <a:xfrm rot="5400000">
              <a:off x="6230109" y="7224588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Leads</a:t>
              </a:r>
            </a:p>
          </p:txBody>
        </p:sp>
        <p:sp>
          <p:nvSpPr>
            <p:cNvPr id="127" name="Hexagon 126">
              <a:extLst>
                <a:ext uri="{FF2B5EF4-FFF2-40B4-BE49-F238E27FC236}">
                  <a16:creationId xmlns:a16="http://schemas.microsoft.com/office/drawing/2014/main" id="{D2262C68-9785-AB24-1619-F7EC4B95FBF7}"/>
                </a:ext>
              </a:extLst>
            </p:cNvPr>
            <p:cNvSpPr/>
            <p:nvPr/>
          </p:nvSpPr>
          <p:spPr>
            <a:xfrm rot="5400000">
              <a:off x="1463291" y="439257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Settle Home Loan</a:t>
              </a:r>
            </a:p>
          </p:txBody>
        </p:sp>
        <p:sp>
          <p:nvSpPr>
            <p:cNvPr id="143" name="Hexagon 142">
              <a:extLst>
                <a:ext uri="{FF2B5EF4-FFF2-40B4-BE49-F238E27FC236}">
                  <a16:creationId xmlns:a16="http://schemas.microsoft.com/office/drawing/2014/main" id="{38A1F469-D98B-C623-30E3-B3E62170F66B}"/>
                </a:ext>
              </a:extLst>
            </p:cNvPr>
            <p:cNvSpPr/>
            <p:nvPr/>
          </p:nvSpPr>
          <p:spPr>
            <a:xfrm rot="5400000">
              <a:off x="2679002" y="439257"/>
              <a:ext cx="1372983" cy="1183773"/>
            </a:xfrm>
            <a:prstGeom prst="hexagon">
              <a:avLst/>
            </a:prstGeom>
            <a:solidFill>
              <a:srgbClr val="201856"/>
            </a:solidFill>
            <a:ln>
              <a:solidFill>
                <a:schemeClr val="bg1"/>
              </a:solidFill>
            </a:ln>
            <a:effectLst>
              <a:innerShdw blurRad="381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050" dirty="0">
                  <a:latin typeface="Aeonik Light" panose="020B0403030300000000" pitchFamily="34" charset="0"/>
                </a:rPr>
                <a:t>Digital wallet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AB79490-4334-4E9D-DBCE-CA8FA3E1FFAD}"/>
              </a:ext>
            </a:extLst>
          </p:cNvPr>
          <p:cNvGrpSpPr/>
          <p:nvPr/>
        </p:nvGrpSpPr>
        <p:grpSpPr>
          <a:xfrm>
            <a:off x="1552316" y="2606712"/>
            <a:ext cx="16974736" cy="5896254"/>
            <a:chOff x="1552316" y="2606712"/>
            <a:chExt cx="16974736" cy="5896254"/>
          </a:xfrm>
        </p:grpSpPr>
        <p:sp>
          <p:nvSpPr>
            <p:cNvPr id="63" name="Hexagon 62">
              <a:extLst>
                <a:ext uri="{FF2B5EF4-FFF2-40B4-BE49-F238E27FC236}">
                  <a16:creationId xmlns:a16="http://schemas.microsoft.com/office/drawing/2014/main" id="{A0EBF071-F891-5D9C-1F42-D6F230D1DAF4}"/>
                </a:ext>
              </a:extLst>
            </p:cNvPr>
            <p:cNvSpPr/>
            <p:nvPr/>
          </p:nvSpPr>
          <p:spPr>
            <a:xfrm rot="5400000">
              <a:off x="9356594" y="3830973"/>
              <a:ext cx="1372983" cy="1183773"/>
            </a:xfrm>
            <a:prstGeom prst="hexagon">
              <a:avLst/>
            </a:prstGeom>
            <a:solidFill>
              <a:srgbClr val="0571E6"/>
            </a:solidFill>
            <a:ln>
              <a:solidFill>
                <a:schemeClr val="bg1"/>
              </a:solidFill>
            </a:ln>
            <a:effectLst>
              <a:innerShdw blurRad="254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400" dirty="0">
                  <a:latin typeface="Aeonik Light" panose="020B0403030300000000" pitchFamily="34" charset="0"/>
                </a:rPr>
                <a:t>Transact &amp; Save</a:t>
              </a:r>
            </a:p>
          </p:txBody>
        </p:sp>
        <p:sp>
          <p:nvSpPr>
            <p:cNvPr id="65" name="Hexagon 64">
              <a:extLst>
                <a:ext uri="{FF2B5EF4-FFF2-40B4-BE49-F238E27FC236}">
                  <a16:creationId xmlns:a16="http://schemas.microsoft.com/office/drawing/2014/main" id="{F5CFD814-CF4C-4C27-0F5F-D1AE18F0895E}"/>
                </a:ext>
              </a:extLst>
            </p:cNvPr>
            <p:cNvSpPr/>
            <p:nvPr/>
          </p:nvSpPr>
          <p:spPr>
            <a:xfrm rot="5400000">
              <a:off x="17248674" y="7224588"/>
              <a:ext cx="1372983" cy="1183773"/>
            </a:xfrm>
            <a:prstGeom prst="hexagon">
              <a:avLst/>
            </a:prstGeom>
            <a:solidFill>
              <a:srgbClr val="0571E6"/>
            </a:solidFill>
            <a:ln>
              <a:solidFill>
                <a:schemeClr val="bg1"/>
              </a:solidFill>
            </a:ln>
            <a:effectLst>
              <a:innerShdw blurRad="254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400" dirty="0">
                  <a:latin typeface="Aeonik Light" panose="020B0403030300000000" pitchFamily="34" charset="0"/>
                </a:rPr>
                <a:t>Brokers</a:t>
              </a:r>
            </a:p>
          </p:txBody>
        </p:sp>
        <p:sp>
          <p:nvSpPr>
            <p:cNvPr id="66" name="Hexagon 65">
              <a:extLst>
                <a:ext uri="{FF2B5EF4-FFF2-40B4-BE49-F238E27FC236}">
                  <a16:creationId xmlns:a16="http://schemas.microsoft.com/office/drawing/2014/main" id="{69439AD1-E543-116C-33E9-EE5C1DC02FE4}"/>
                </a:ext>
              </a:extLst>
            </p:cNvPr>
            <p:cNvSpPr/>
            <p:nvPr/>
          </p:nvSpPr>
          <p:spPr>
            <a:xfrm rot="5400000">
              <a:off x="1457711" y="2701317"/>
              <a:ext cx="1372983" cy="1183773"/>
            </a:xfrm>
            <a:prstGeom prst="hexagon">
              <a:avLst/>
            </a:prstGeom>
            <a:solidFill>
              <a:srgbClr val="0571E6"/>
            </a:solidFill>
            <a:ln>
              <a:solidFill>
                <a:schemeClr val="bg1"/>
              </a:solidFill>
            </a:ln>
            <a:effectLst>
              <a:innerShdw blurRad="254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400" dirty="0">
                  <a:latin typeface="Aeonik Light" panose="020B0403030300000000" pitchFamily="34" charset="0"/>
                </a:rPr>
                <a:t>Loans</a:t>
              </a:r>
            </a:p>
          </p:txBody>
        </p:sp>
        <p:sp>
          <p:nvSpPr>
            <p:cNvPr id="144" name="Hexagon 143">
              <a:extLst>
                <a:ext uri="{FF2B5EF4-FFF2-40B4-BE49-F238E27FC236}">
                  <a16:creationId xmlns:a16="http://schemas.microsoft.com/office/drawing/2014/main" id="{019ACAD4-FACE-C091-370E-56490B3C4280}"/>
                </a:ext>
              </a:extLst>
            </p:cNvPr>
            <p:cNvSpPr/>
            <p:nvPr/>
          </p:nvSpPr>
          <p:spPr>
            <a:xfrm rot="5400000">
              <a:off x="2557254" y="7224588"/>
              <a:ext cx="1372983" cy="1183773"/>
            </a:xfrm>
            <a:prstGeom prst="hexagon">
              <a:avLst/>
            </a:prstGeom>
            <a:solidFill>
              <a:srgbClr val="0571E6"/>
            </a:solidFill>
            <a:ln>
              <a:solidFill>
                <a:schemeClr val="bg1"/>
              </a:solidFill>
            </a:ln>
            <a:effectLst>
              <a:innerShdw blurRad="254000">
                <a:srgbClr val="CACACA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400" dirty="0">
                  <a:latin typeface="Aeonik Light" panose="020B0403030300000000" pitchFamily="34" charset="0"/>
                </a:rPr>
                <a:t>Coach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6663887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151368" y="5293331"/>
            <a:ext cx="6400559" cy="834646"/>
          </a:xfrm>
          <a:custGeom>
            <a:avLst/>
            <a:gdLst/>
            <a:ahLst/>
            <a:cxnLst/>
            <a:rect l="l" t="t" r="r" b="b"/>
            <a:pathLst>
              <a:path w="6400559" h="834646">
                <a:moveTo>
                  <a:pt x="0" y="0"/>
                </a:moveTo>
                <a:lnTo>
                  <a:pt x="6400560" y="0"/>
                </a:lnTo>
                <a:lnTo>
                  <a:pt x="6400560" y="834646"/>
                </a:lnTo>
                <a:lnTo>
                  <a:pt x="0" y="8346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1000"/>
            </a:blip>
            <a:stretch>
              <a:fillRect t="-64725" r="-8982" b="-333"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3" name="Group 3"/>
          <p:cNvGrpSpPr/>
          <p:nvPr/>
        </p:nvGrpSpPr>
        <p:grpSpPr>
          <a:xfrm>
            <a:off x="2248325" y="2809035"/>
            <a:ext cx="6400559" cy="2852469"/>
            <a:chOff x="0" y="0"/>
            <a:chExt cx="2157004" cy="96128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157004" cy="961289"/>
            </a:xfrm>
            <a:custGeom>
              <a:avLst/>
              <a:gdLst/>
              <a:ahLst/>
              <a:cxnLst/>
              <a:rect l="l" t="t" r="r" b="b"/>
              <a:pathLst>
                <a:path w="2157004" h="961289">
                  <a:moveTo>
                    <a:pt x="30239" y="0"/>
                  </a:moveTo>
                  <a:lnTo>
                    <a:pt x="2126765" y="0"/>
                  </a:lnTo>
                  <a:cubicBezTo>
                    <a:pt x="2134784" y="0"/>
                    <a:pt x="2142476" y="3186"/>
                    <a:pt x="2148147" y="8857"/>
                  </a:cubicBezTo>
                  <a:cubicBezTo>
                    <a:pt x="2153818" y="14528"/>
                    <a:pt x="2157004" y="22219"/>
                    <a:pt x="2157004" y="30239"/>
                  </a:cubicBezTo>
                  <a:lnTo>
                    <a:pt x="2157004" y="931050"/>
                  </a:lnTo>
                  <a:cubicBezTo>
                    <a:pt x="2157004" y="939070"/>
                    <a:pt x="2153818" y="946761"/>
                    <a:pt x="2148147" y="952432"/>
                  </a:cubicBezTo>
                  <a:cubicBezTo>
                    <a:pt x="2142476" y="958103"/>
                    <a:pt x="2134784" y="961289"/>
                    <a:pt x="2126765" y="961289"/>
                  </a:cubicBezTo>
                  <a:lnTo>
                    <a:pt x="30239" y="961289"/>
                  </a:lnTo>
                  <a:cubicBezTo>
                    <a:pt x="22219" y="961289"/>
                    <a:pt x="14528" y="958103"/>
                    <a:pt x="8857" y="952432"/>
                  </a:cubicBezTo>
                  <a:cubicBezTo>
                    <a:pt x="3186" y="946761"/>
                    <a:pt x="0" y="939070"/>
                    <a:pt x="0" y="931050"/>
                  </a:cubicBezTo>
                  <a:lnTo>
                    <a:pt x="0" y="30239"/>
                  </a:lnTo>
                  <a:cubicBezTo>
                    <a:pt x="0" y="22219"/>
                    <a:pt x="3186" y="14528"/>
                    <a:pt x="8857" y="8857"/>
                  </a:cubicBezTo>
                  <a:cubicBezTo>
                    <a:pt x="14528" y="3186"/>
                    <a:pt x="22219" y="0"/>
                    <a:pt x="30239" y="0"/>
                  </a:cubicBezTo>
                  <a:close/>
                </a:path>
              </a:pathLst>
            </a:custGeom>
            <a:solidFill>
              <a:srgbClr val="FDFDFD"/>
            </a:solidFill>
            <a:ln w="38100" cap="rnd">
              <a:solidFill>
                <a:srgbClr val="145DA0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2157004" cy="9993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 dirty="0"/>
            </a:p>
          </p:txBody>
        </p:sp>
      </p:grpSp>
      <p:sp>
        <p:nvSpPr>
          <p:cNvPr id="6" name="AutoShape 6"/>
          <p:cNvSpPr/>
          <p:nvPr/>
        </p:nvSpPr>
        <p:spPr>
          <a:xfrm>
            <a:off x="2322935" y="3650781"/>
            <a:ext cx="6325949" cy="0"/>
          </a:xfrm>
          <a:prstGeom prst="line">
            <a:avLst/>
          </a:prstGeom>
          <a:ln w="38100" cap="flat">
            <a:solidFill>
              <a:srgbClr val="145DA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7" name="Freeform 7"/>
          <p:cNvSpPr/>
          <p:nvPr/>
        </p:nvSpPr>
        <p:spPr>
          <a:xfrm>
            <a:off x="2303963" y="8914016"/>
            <a:ext cx="6400559" cy="834646"/>
          </a:xfrm>
          <a:custGeom>
            <a:avLst/>
            <a:gdLst/>
            <a:ahLst/>
            <a:cxnLst/>
            <a:rect l="l" t="t" r="r" b="b"/>
            <a:pathLst>
              <a:path w="6400559" h="834646">
                <a:moveTo>
                  <a:pt x="0" y="0"/>
                </a:moveTo>
                <a:lnTo>
                  <a:pt x="6400559" y="0"/>
                </a:lnTo>
                <a:lnTo>
                  <a:pt x="6400559" y="834646"/>
                </a:lnTo>
                <a:lnTo>
                  <a:pt x="0" y="8346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1000"/>
            </a:blip>
            <a:stretch>
              <a:fillRect t="-64725" r="-8982" b="-333"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8" name="Group 8"/>
          <p:cNvGrpSpPr/>
          <p:nvPr/>
        </p:nvGrpSpPr>
        <p:grpSpPr>
          <a:xfrm>
            <a:off x="2248325" y="6429956"/>
            <a:ext cx="6437651" cy="2945603"/>
            <a:chOff x="0" y="0"/>
            <a:chExt cx="2169504" cy="99267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69504" cy="992675"/>
            </a:xfrm>
            <a:custGeom>
              <a:avLst/>
              <a:gdLst/>
              <a:ahLst/>
              <a:cxnLst/>
              <a:rect l="l" t="t" r="r" b="b"/>
              <a:pathLst>
                <a:path w="2169504" h="992675">
                  <a:moveTo>
                    <a:pt x="30065" y="0"/>
                  </a:moveTo>
                  <a:lnTo>
                    <a:pt x="2139439" y="0"/>
                  </a:lnTo>
                  <a:cubicBezTo>
                    <a:pt x="2156043" y="0"/>
                    <a:pt x="2169504" y="13461"/>
                    <a:pt x="2169504" y="30065"/>
                  </a:cubicBezTo>
                  <a:lnTo>
                    <a:pt x="2169504" y="962610"/>
                  </a:lnTo>
                  <a:cubicBezTo>
                    <a:pt x="2169504" y="970584"/>
                    <a:pt x="2166336" y="978231"/>
                    <a:pt x="2160698" y="983869"/>
                  </a:cubicBezTo>
                  <a:cubicBezTo>
                    <a:pt x="2155060" y="989508"/>
                    <a:pt x="2147413" y="992675"/>
                    <a:pt x="2139439" y="992675"/>
                  </a:cubicBezTo>
                  <a:lnTo>
                    <a:pt x="30065" y="992675"/>
                  </a:lnTo>
                  <a:cubicBezTo>
                    <a:pt x="22091" y="992675"/>
                    <a:pt x="14444" y="989508"/>
                    <a:pt x="8806" y="983869"/>
                  </a:cubicBezTo>
                  <a:cubicBezTo>
                    <a:pt x="3168" y="978231"/>
                    <a:pt x="0" y="970584"/>
                    <a:pt x="0" y="962610"/>
                  </a:cubicBezTo>
                  <a:lnTo>
                    <a:pt x="0" y="30065"/>
                  </a:lnTo>
                  <a:cubicBezTo>
                    <a:pt x="0" y="22091"/>
                    <a:pt x="3168" y="14444"/>
                    <a:pt x="8806" y="8806"/>
                  </a:cubicBezTo>
                  <a:cubicBezTo>
                    <a:pt x="14444" y="3168"/>
                    <a:pt x="22091" y="0"/>
                    <a:pt x="30065" y="0"/>
                  </a:cubicBezTo>
                  <a:close/>
                </a:path>
              </a:pathLst>
            </a:custGeom>
            <a:solidFill>
              <a:srgbClr val="FDFDFD"/>
            </a:solidFill>
            <a:ln w="38100" cap="rnd">
              <a:solidFill>
                <a:srgbClr val="145DA0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2169504" cy="10307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 dirty="0"/>
            </a:p>
          </p:txBody>
        </p:sp>
      </p:grpSp>
      <p:sp>
        <p:nvSpPr>
          <p:cNvPr id="11" name="AutoShape 11"/>
          <p:cNvSpPr/>
          <p:nvPr/>
        </p:nvSpPr>
        <p:spPr>
          <a:xfrm>
            <a:off x="2323368" y="7261941"/>
            <a:ext cx="6362609" cy="0"/>
          </a:xfrm>
          <a:prstGeom prst="line">
            <a:avLst/>
          </a:prstGeom>
          <a:ln w="38100" cap="flat">
            <a:solidFill>
              <a:srgbClr val="145DA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grpSp>
        <p:nvGrpSpPr>
          <p:cNvPr id="12" name="Group 12"/>
          <p:cNvGrpSpPr/>
          <p:nvPr/>
        </p:nvGrpSpPr>
        <p:grpSpPr>
          <a:xfrm>
            <a:off x="13496436" y="0"/>
            <a:ext cx="4791564" cy="10287000"/>
            <a:chOff x="0" y="0"/>
            <a:chExt cx="1261976" cy="270933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61976" cy="2709333"/>
            </a:xfrm>
            <a:custGeom>
              <a:avLst/>
              <a:gdLst/>
              <a:ahLst/>
              <a:cxnLst/>
              <a:rect l="l" t="t" r="r" b="b"/>
              <a:pathLst>
                <a:path w="1261976" h="2709333">
                  <a:moveTo>
                    <a:pt x="0" y="0"/>
                  </a:moveTo>
                  <a:lnTo>
                    <a:pt x="1261976" y="0"/>
                  </a:lnTo>
                  <a:lnTo>
                    <a:pt x="126197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145DA0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261976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3496436" y="0"/>
            <a:ext cx="4791564" cy="10287000"/>
            <a:chOff x="0" y="0"/>
            <a:chExt cx="1261976" cy="270933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261976" cy="2709333"/>
            </a:xfrm>
            <a:custGeom>
              <a:avLst/>
              <a:gdLst/>
              <a:ahLst/>
              <a:cxnLst/>
              <a:rect l="l" t="t" r="r" b="b"/>
              <a:pathLst>
                <a:path w="1261976" h="2709333">
                  <a:moveTo>
                    <a:pt x="0" y="0"/>
                  </a:moveTo>
                  <a:lnTo>
                    <a:pt x="1261976" y="0"/>
                  </a:lnTo>
                  <a:lnTo>
                    <a:pt x="126197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D3E2EF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261976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18" name="Freeform 18"/>
          <p:cNvSpPr/>
          <p:nvPr/>
        </p:nvSpPr>
        <p:spPr>
          <a:xfrm>
            <a:off x="9457636" y="5302856"/>
            <a:ext cx="6400559" cy="834646"/>
          </a:xfrm>
          <a:custGeom>
            <a:avLst/>
            <a:gdLst/>
            <a:ahLst/>
            <a:cxnLst/>
            <a:rect l="l" t="t" r="r" b="b"/>
            <a:pathLst>
              <a:path w="6400559" h="834646">
                <a:moveTo>
                  <a:pt x="0" y="0"/>
                </a:moveTo>
                <a:lnTo>
                  <a:pt x="6400559" y="0"/>
                </a:lnTo>
                <a:lnTo>
                  <a:pt x="6400559" y="834646"/>
                </a:lnTo>
                <a:lnTo>
                  <a:pt x="0" y="8346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1000"/>
            </a:blip>
            <a:stretch>
              <a:fillRect t="-64725" r="-8982" b="-333"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19" name="Group 19"/>
          <p:cNvGrpSpPr/>
          <p:nvPr/>
        </p:nvGrpSpPr>
        <p:grpSpPr>
          <a:xfrm>
            <a:off x="9457636" y="2809035"/>
            <a:ext cx="6533602" cy="2852469"/>
            <a:chOff x="0" y="0"/>
            <a:chExt cx="2201839" cy="961289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201839" cy="961289"/>
            </a:xfrm>
            <a:custGeom>
              <a:avLst/>
              <a:gdLst/>
              <a:ahLst/>
              <a:cxnLst/>
              <a:rect l="l" t="t" r="r" b="b"/>
              <a:pathLst>
                <a:path w="2201839" h="961289">
                  <a:moveTo>
                    <a:pt x="29623" y="0"/>
                  </a:moveTo>
                  <a:lnTo>
                    <a:pt x="2172216" y="0"/>
                  </a:lnTo>
                  <a:cubicBezTo>
                    <a:pt x="2188576" y="0"/>
                    <a:pt x="2201839" y="13263"/>
                    <a:pt x="2201839" y="29623"/>
                  </a:cubicBezTo>
                  <a:lnTo>
                    <a:pt x="2201839" y="931666"/>
                  </a:lnTo>
                  <a:cubicBezTo>
                    <a:pt x="2201839" y="939522"/>
                    <a:pt x="2198719" y="947057"/>
                    <a:pt x="2193163" y="952612"/>
                  </a:cubicBezTo>
                  <a:cubicBezTo>
                    <a:pt x="2187607" y="958168"/>
                    <a:pt x="2180073" y="961289"/>
                    <a:pt x="2172216" y="961289"/>
                  </a:cubicBezTo>
                  <a:lnTo>
                    <a:pt x="29623" y="961289"/>
                  </a:lnTo>
                  <a:cubicBezTo>
                    <a:pt x="13263" y="961289"/>
                    <a:pt x="0" y="948026"/>
                    <a:pt x="0" y="931666"/>
                  </a:cubicBezTo>
                  <a:lnTo>
                    <a:pt x="0" y="29623"/>
                  </a:lnTo>
                  <a:cubicBezTo>
                    <a:pt x="0" y="21767"/>
                    <a:pt x="3121" y="14232"/>
                    <a:pt x="8677" y="8677"/>
                  </a:cubicBezTo>
                  <a:cubicBezTo>
                    <a:pt x="14232" y="3121"/>
                    <a:pt x="21767" y="0"/>
                    <a:pt x="29623" y="0"/>
                  </a:cubicBezTo>
                  <a:close/>
                </a:path>
              </a:pathLst>
            </a:custGeom>
            <a:solidFill>
              <a:srgbClr val="FDFDFD"/>
            </a:solidFill>
            <a:ln w="38100" cap="rnd">
              <a:solidFill>
                <a:srgbClr val="145DA0"/>
              </a:solidFill>
              <a:prstDash val="solid"/>
              <a:round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2201839" cy="9993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 dirty="0"/>
            </a:p>
          </p:txBody>
        </p:sp>
      </p:grpSp>
      <p:sp>
        <p:nvSpPr>
          <p:cNvPr id="22" name="AutoShape 22"/>
          <p:cNvSpPr/>
          <p:nvPr/>
        </p:nvSpPr>
        <p:spPr>
          <a:xfrm>
            <a:off x="9496152" y="3694916"/>
            <a:ext cx="6457441" cy="0"/>
          </a:xfrm>
          <a:prstGeom prst="line">
            <a:avLst/>
          </a:prstGeom>
          <a:ln w="38100" cap="flat">
            <a:solidFill>
              <a:srgbClr val="145DA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23" name="TextBox 23"/>
          <p:cNvSpPr txBox="1"/>
          <p:nvPr/>
        </p:nvSpPr>
        <p:spPr>
          <a:xfrm>
            <a:off x="2139501" y="1359136"/>
            <a:ext cx="13718694" cy="77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4500" dirty="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Operators vs Crossplane or False Dichotomy?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760423" y="3848100"/>
            <a:ext cx="5450119" cy="1570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54"/>
              </a:lnSpc>
              <a:spcBef>
                <a:spcPts val="300"/>
              </a:spcBef>
            </a:pPr>
            <a:r>
              <a:rPr lang="en-US" sz="1700" b="1" spc="-32" dirty="0">
                <a:solidFill>
                  <a:srgbClr val="00B05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+</a:t>
            </a:r>
            <a:r>
              <a:rPr lang="en-US" sz="1700" spc="-32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  Reduce server-side complexity</a:t>
            </a:r>
          </a:p>
          <a:p>
            <a:pPr algn="l">
              <a:lnSpc>
                <a:spcPts val="2254"/>
              </a:lnSpc>
              <a:spcBef>
                <a:spcPts val="300"/>
              </a:spcBef>
            </a:pPr>
            <a:r>
              <a:rPr lang="en-US" sz="1700" b="1" spc="-32" dirty="0">
                <a:solidFill>
                  <a:srgbClr val="00B05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+</a:t>
            </a:r>
            <a:r>
              <a:rPr lang="en-US" sz="1700" spc="-32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  Less runtime resources</a:t>
            </a:r>
          </a:p>
          <a:p>
            <a:pPr algn="l">
              <a:lnSpc>
                <a:spcPts val="2254"/>
              </a:lnSpc>
              <a:spcBef>
                <a:spcPts val="300"/>
              </a:spcBef>
            </a:pPr>
            <a:r>
              <a:rPr lang="en-US" sz="1700" b="1" spc="-32" dirty="0">
                <a:solidFill>
                  <a:srgbClr val="00B05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+</a:t>
            </a:r>
            <a:r>
              <a:rPr lang="en-US" sz="1700" spc="-32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  Predictability</a:t>
            </a:r>
          </a:p>
          <a:p>
            <a:pPr algn="l">
              <a:lnSpc>
                <a:spcPts val="2254"/>
              </a:lnSpc>
              <a:spcBef>
                <a:spcPts val="300"/>
              </a:spcBef>
            </a:pPr>
            <a:r>
              <a:rPr lang="en-US" sz="1700" b="1" spc="-32" dirty="0">
                <a:solidFill>
                  <a:srgbClr val="FF000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-</a:t>
            </a:r>
            <a:r>
              <a:rPr lang="en-US" sz="1700" spc="-32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   hard to propagate config or implementation change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760423" y="3031694"/>
            <a:ext cx="5315799" cy="404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6"/>
              </a:lnSpc>
              <a:spcBef>
                <a:spcPct val="0"/>
              </a:spcBef>
            </a:pPr>
            <a:r>
              <a:rPr lang="en-US" sz="2500" b="1" dirty="0">
                <a:solidFill>
                  <a:srgbClr val="145DA0"/>
                </a:solidFill>
                <a:latin typeface="Montserrat" pitchFamily="2" charset="77"/>
                <a:ea typeface="Poppins Bold"/>
                <a:cs typeface="Poppins Bold"/>
                <a:sym typeface="Poppins Bold"/>
              </a:rPr>
              <a:t>Static Client-Side Generation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2778711" y="7483657"/>
            <a:ext cx="5481704" cy="1513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spcBef>
                <a:spcPts val="400"/>
              </a:spcBef>
            </a:pPr>
            <a:r>
              <a:rPr lang="en-US" sz="1700" b="1" spc="-32" dirty="0">
                <a:solidFill>
                  <a:srgbClr val="00B05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+</a:t>
            </a:r>
            <a:r>
              <a:rPr lang="en-US" sz="1700" spc="-32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 No custom code</a:t>
            </a:r>
          </a:p>
          <a:p>
            <a:pPr algn="l">
              <a:spcBef>
                <a:spcPts val="400"/>
              </a:spcBef>
            </a:pPr>
            <a:r>
              <a:rPr lang="en-US" sz="1700" b="1" spc="-32" dirty="0">
                <a:solidFill>
                  <a:srgbClr val="00B05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+</a:t>
            </a:r>
            <a:r>
              <a:rPr lang="en-US" sz="1700" spc="-32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 Define high level abstractions with composition</a:t>
            </a:r>
          </a:p>
          <a:p>
            <a:pPr algn="l">
              <a:spcBef>
                <a:spcPts val="400"/>
              </a:spcBef>
            </a:pPr>
            <a:r>
              <a:rPr lang="en-US" sz="1700" b="1" spc="-32" dirty="0">
                <a:solidFill>
                  <a:srgbClr val="00B05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+</a:t>
            </a:r>
            <a:r>
              <a:rPr lang="en-US" sz="1700" spc="-32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 Extensibility</a:t>
            </a:r>
          </a:p>
          <a:p>
            <a:pPr algn="l">
              <a:spcBef>
                <a:spcPts val="400"/>
              </a:spcBef>
            </a:pPr>
            <a:r>
              <a:rPr lang="en-US" sz="1700" b="1" spc="-32" dirty="0">
                <a:solidFill>
                  <a:srgbClr val="FF000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-</a:t>
            </a:r>
            <a:r>
              <a:rPr lang="en-US" sz="1700" spc="-32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 Tool sprawl</a:t>
            </a:r>
          </a:p>
          <a:p>
            <a:pPr algn="l">
              <a:spcBef>
                <a:spcPts val="400"/>
              </a:spcBef>
            </a:pPr>
            <a:r>
              <a:rPr lang="en-US" sz="1700" b="1" spc="-32" dirty="0">
                <a:solidFill>
                  <a:srgbClr val="FF000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-</a:t>
            </a:r>
            <a:r>
              <a:rPr lang="en-US" sz="1700" spc="-32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 CNCF Incubating project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763391" y="6642854"/>
            <a:ext cx="5346605" cy="4206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6"/>
              </a:lnSpc>
              <a:spcBef>
                <a:spcPct val="0"/>
              </a:spcBef>
            </a:pPr>
            <a:r>
              <a:rPr lang="en-US" sz="2500" b="1" dirty="0">
                <a:solidFill>
                  <a:srgbClr val="145DA0"/>
                </a:solidFill>
                <a:latin typeface="Montserrat" pitchFamily="2" charset="77"/>
                <a:cs typeface="Poppins Bold"/>
                <a:sym typeface="Poppins Bold"/>
              </a:rPr>
              <a:t>Crossplane / KCC Composition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0011290" y="3031694"/>
            <a:ext cx="5426294" cy="4206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06"/>
              </a:lnSpc>
              <a:spcBef>
                <a:spcPct val="0"/>
              </a:spcBef>
            </a:pPr>
            <a:r>
              <a:rPr lang="en-US" sz="2500" b="1" dirty="0">
                <a:solidFill>
                  <a:srgbClr val="145DA0"/>
                </a:solidFill>
                <a:latin typeface="Montserrat" pitchFamily="2" charset="77"/>
                <a:cs typeface="Poppins Bold"/>
                <a:sym typeface="Poppins Bold"/>
              </a:rPr>
              <a:t>Operators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122820" y="3911950"/>
            <a:ext cx="5450119" cy="1565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54"/>
              </a:lnSpc>
              <a:spcBef>
                <a:spcPts val="200"/>
              </a:spcBef>
            </a:pPr>
            <a:r>
              <a:rPr lang="en-US" sz="1700" b="1" spc="-32" dirty="0">
                <a:solidFill>
                  <a:srgbClr val="00B05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+</a:t>
            </a:r>
            <a:r>
              <a:rPr lang="en-US" sz="1700" spc="-32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  Full implementation control</a:t>
            </a:r>
          </a:p>
          <a:p>
            <a:pPr algn="l">
              <a:lnSpc>
                <a:spcPts val="2254"/>
              </a:lnSpc>
              <a:spcBef>
                <a:spcPts val="200"/>
              </a:spcBef>
            </a:pPr>
            <a:r>
              <a:rPr lang="en-US" sz="1700" b="1" spc="-32" dirty="0">
                <a:solidFill>
                  <a:srgbClr val="00B05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+</a:t>
            </a:r>
            <a:r>
              <a:rPr lang="en-US" sz="1700" spc="-32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  Custom business logic and extensibility</a:t>
            </a:r>
          </a:p>
          <a:p>
            <a:pPr algn="l">
              <a:lnSpc>
                <a:spcPts val="2254"/>
              </a:lnSpc>
              <a:spcBef>
                <a:spcPts val="200"/>
              </a:spcBef>
            </a:pPr>
            <a:r>
              <a:rPr lang="en-US" sz="1700" b="1" spc="-32" dirty="0">
                <a:solidFill>
                  <a:srgbClr val="00B05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+</a:t>
            </a:r>
            <a:r>
              <a:rPr lang="en-US" sz="1700" spc="-32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  Event Driven</a:t>
            </a:r>
          </a:p>
          <a:p>
            <a:pPr algn="l">
              <a:lnSpc>
                <a:spcPts val="2254"/>
              </a:lnSpc>
              <a:spcBef>
                <a:spcPts val="200"/>
              </a:spcBef>
            </a:pPr>
            <a:r>
              <a:rPr lang="en-US" sz="1700" b="1" spc="-32" dirty="0">
                <a:solidFill>
                  <a:srgbClr val="FF000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-</a:t>
            </a:r>
            <a:r>
              <a:rPr lang="en-US" sz="1700" spc="-32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  Complexity developing and maintaining</a:t>
            </a:r>
          </a:p>
          <a:p>
            <a:pPr algn="l">
              <a:lnSpc>
                <a:spcPts val="2254"/>
              </a:lnSpc>
              <a:spcBef>
                <a:spcPts val="200"/>
              </a:spcBef>
            </a:pPr>
            <a:r>
              <a:rPr lang="en-US" sz="1700" b="1" spc="-32" dirty="0">
                <a:solidFill>
                  <a:srgbClr val="FF000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-</a:t>
            </a:r>
            <a:r>
              <a:rPr lang="en-US" sz="1700" spc="-32" dirty="0">
                <a:solidFill>
                  <a:srgbClr val="145DA0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  Skillset</a:t>
            </a:r>
          </a:p>
        </p:txBody>
      </p:sp>
      <p:sp>
        <p:nvSpPr>
          <p:cNvPr id="36" name="Freeform 36"/>
          <p:cNvSpPr/>
          <p:nvPr/>
        </p:nvSpPr>
        <p:spPr>
          <a:xfrm>
            <a:off x="12305122" y="6910296"/>
            <a:ext cx="3317707" cy="3317707"/>
          </a:xfrm>
          <a:custGeom>
            <a:avLst/>
            <a:gdLst/>
            <a:ahLst/>
            <a:cxnLst/>
            <a:rect l="l" t="t" r="r" b="b"/>
            <a:pathLst>
              <a:path w="3317707" h="3317707">
                <a:moveTo>
                  <a:pt x="0" y="0"/>
                </a:moveTo>
                <a:lnTo>
                  <a:pt x="3317707" y="0"/>
                </a:lnTo>
                <a:lnTo>
                  <a:pt x="3317707" y="3317707"/>
                </a:lnTo>
                <a:lnTo>
                  <a:pt x="0" y="33177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id="{6D34EDDA-9E9B-AC2C-1A8D-412DE1A8A4C5}"/>
              </a:ext>
            </a:extLst>
          </p:cNvPr>
          <p:cNvSpPr/>
          <p:nvPr/>
        </p:nvSpPr>
        <p:spPr>
          <a:xfrm rot="10800000">
            <a:off x="9525" y="7901413"/>
            <a:ext cx="2385586" cy="2385587"/>
          </a:xfrm>
          <a:custGeom>
            <a:avLst/>
            <a:gdLst>
              <a:gd name="connsiteX0" fmla="*/ 0 w 2385586"/>
              <a:gd name="connsiteY0" fmla="*/ 0 h 2385587"/>
              <a:gd name="connsiteX1" fmla="*/ 891582 w 2385586"/>
              <a:gd name="connsiteY1" fmla="*/ 0 h 2385587"/>
              <a:gd name="connsiteX2" fmla="*/ 2385586 w 2385586"/>
              <a:gd name="connsiteY2" fmla="*/ 1494004 h 2385587"/>
              <a:gd name="connsiteX3" fmla="*/ 2385586 w 2385586"/>
              <a:gd name="connsiteY3" fmla="*/ 2385587 h 2385587"/>
              <a:gd name="connsiteX4" fmla="*/ 0 w 2385586"/>
              <a:gd name="connsiteY4" fmla="*/ 0 h 2385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85586" h="2385587">
                <a:moveTo>
                  <a:pt x="0" y="0"/>
                </a:moveTo>
                <a:lnTo>
                  <a:pt x="891582" y="0"/>
                </a:lnTo>
                <a:cubicBezTo>
                  <a:pt x="891582" y="825116"/>
                  <a:pt x="1560470" y="1494004"/>
                  <a:pt x="2385586" y="1494004"/>
                </a:cubicBezTo>
                <a:lnTo>
                  <a:pt x="2385586" y="2385587"/>
                </a:lnTo>
                <a:cubicBezTo>
                  <a:pt x="1068062" y="2385587"/>
                  <a:pt x="0" y="1317523"/>
                  <a:pt x="0" y="0"/>
                </a:cubicBezTo>
                <a:close/>
              </a:path>
            </a:pathLst>
          </a:custGeom>
          <a:solidFill>
            <a:srgbClr val="145DA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4017EA8E-2344-82C2-0A3C-EDFB5F4CD18E}"/>
              </a:ext>
            </a:extLst>
          </p:cNvPr>
          <p:cNvSpPr/>
          <p:nvPr/>
        </p:nvSpPr>
        <p:spPr>
          <a:xfrm>
            <a:off x="15833708" y="0"/>
            <a:ext cx="2454292" cy="4721720"/>
          </a:xfrm>
          <a:custGeom>
            <a:avLst/>
            <a:gdLst>
              <a:gd name="connsiteX0" fmla="*/ 273081 w 2454292"/>
              <a:gd name="connsiteY0" fmla="*/ 0 h 4721720"/>
              <a:gd name="connsiteX1" fmla="*/ 1434882 w 2454292"/>
              <a:gd name="connsiteY1" fmla="*/ 0 h 4721720"/>
              <a:gd name="connsiteX2" fmla="*/ 1391480 w 2454292"/>
              <a:gd name="connsiteY2" fmla="*/ 61826 h 4721720"/>
              <a:gd name="connsiteX3" fmla="*/ 1029276 w 2454292"/>
              <a:gd name="connsiteY3" fmla="*/ 1359137 h 4721720"/>
              <a:gd name="connsiteX4" fmla="*/ 2338606 w 2454292"/>
              <a:gd name="connsiteY4" fmla="*/ 3559046 h 4721720"/>
              <a:gd name="connsiteX5" fmla="*/ 2454292 w 2454292"/>
              <a:gd name="connsiteY5" fmla="*/ 3614775 h 4721720"/>
              <a:gd name="connsiteX6" fmla="*/ 2454292 w 2454292"/>
              <a:gd name="connsiteY6" fmla="*/ 4721720 h 4721720"/>
              <a:gd name="connsiteX7" fmla="*/ 2156664 w 2454292"/>
              <a:gd name="connsiteY7" fmla="*/ 4612787 h 4721720"/>
              <a:gd name="connsiteX8" fmla="*/ 0 w 2454292"/>
              <a:gd name="connsiteY8" fmla="*/ 1359136 h 4721720"/>
              <a:gd name="connsiteX9" fmla="*/ 244932 w 2454292"/>
              <a:gd name="connsiteY9" fmla="*/ 64354 h 472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54292" h="4721720">
                <a:moveTo>
                  <a:pt x="273081" y="0"/>
                </a:moveTo>
                <a:lnTo>
                  <a:pt x="1434882" y="0"/>
                </a:lnTo>
                <a:lnTo>
                  <a:pt x="1391480" y="61826"/>
                </a:lnTo>
                <a:cubicBezTo>
                  <a:pt x="1161634" y="440101"/>
                  <a:pt x="1029276" y="884162"/>
                  <a:pt x="1029276" y="1359137"/>
                </a:cubicBezTo>
                <a:cubicBezTo>
                  <a:pt x="1029276" y="2309087"/>
                  <a:pt x="1558710" y="3135381"/>
                  <a:pt x="2338606" y="3559046"/>
                </a:cubicBezTo>
                <a:lnTo>
                  <a:pt x="2454292" y="3614775"/>
                </a:lnTo>
                <a:lnTo>
                  <a:pt x="2454292" y="4721720"/>
                </a:lnTo>
                <a:lnTo>
                  <a:pt x="2156664" y="4612787"/>
                </a:lnTo>
                <a:cubicBezTo>
                  <a:pt x="889283" y="4076730"/>
                  <a:pt x="0" y="2821785"/>
                  <a:pt x="0" y="1359136"/>
                </a:cubicBezTo>
                <a:cubicBezTo>
                  <a:pt x="0" y="902059"/>
                  <a:pt x="86844" y="465264"/>
                  <a:pt x="244932" y="64354"/>
                </a:cubicBezTo>
                <a:close/>
              </a:path>
            </a:pathLst>
          </a:custGeom>
          <a:solidFill>
            <a:srgbClr val="C0D7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1371600" y="1191384"/>
            <a:ext cx="10548033" cy="77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4500" dirty="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But why not Both?</a:t>
            </a:r>
          </a:p>
        </p:txBody>
      </p:sp>
      <p:sp>
        <p:nvSpPr>
          <p:cNvPr id="16" name="$ x workspace create…">
            <a:extLst>
              <a:ext uri="{FF2B5EF4-FFF2-40B4-BE49-F238E27FC236}">
                <a16:creationId xmlns:a16="http://schemas.microsoft.com/office/drawing/2014/main" id="{548915B5-D20E-B830-0E9F-3FB4FD352DA3}"/>
              </a:ext>
            </a:extLst>
          </p:cNvPr>
          <p:cNvSpPr/>
          <p:nvPr/>
        </p:nvSpPr>
        <p:spPr>
          <a:xfrm>
            <a:off x="1371600" y="2342138"/>
            <a:ext cx="4835890" cy="2210265"/>
          </a:xfrm>
          <a:prstGeom prst="rect">
            <a:avLst/>
          </a:prstGeom>
          <a:solidFill>
            <a:srgbClr val="1D164C"/>
          </a:solidFill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defTabSz="342900" hangingPunct="0">
              <a:defRPr sz="316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400" kern="0" dirty="0">
                <a:solidFill>
                  <a:srgbClr val="C195E2"/>
                </a:solidFill>
                <a:latin typeface="Aeonik" panose="020B0503030300000000" pitchFamily="34" charset="0"/>
                <a:cs typeface="Courier New"/>
                <a:sym typeface="Courier New"/>
              </a:rPr>
              <a:t>$</a:t>
            </a:r>
            <a:r>
              <a:rPr sz="1400" kern="0" dirty="0">
                <a:solidFill>
                  <a:srgbClr val="A76AD4"/>
                </a:solidFill>
                <a:latin typeface="Aeonik" panose="020B0503030300000000" pitchFamily="34" charset="0"/>
                <a:cs typeface="Courier New"/>
                <a:sym typeface="Courier New"/>
              </a:rPr>
              <a:t> </a:t>
            </a:r>
            <a:r>
              <a:rPr sz="1400" kern="0" dirty="0">
                <a:solidFill>
                  <a:schemeClr val="accent3"/>
                </a:solidFill>
                <a:latin typeface="Aeonik" panose="020B0503030300000000" pitchFamily="34" charset="0"/>
                <a:cs typeface="Courier New"/>
                <a:sym typeface="Courier New"/>
              </a:rPr>
              <a:t>x</a:t>
            </a:r>
            <a:r>
              <a:rPr sz="1400" kern="0" dirty="0">
                <a:solidFill>
                  <a:srgbClr val="FFFFFF"/>
                </a:solidFill>
                <a:latin typeface="Aeonik" panose="020B0503030300000000" pitchFamily="34" charset="0"/>
                <a:cs typeface="Courier New"/>
                <a:sym typeface="Courier New"/>
              </a:rPr>
              <a:t> </a:t>
            </a:r>
            <a:r>
              <a:rPr lang="en-AU" sz="1400" kern="0" dirty="0">
                <a:solidFill>
                  <a:srgbClr val="FFFFFF"/>
                </a:solidFill>
                <a:latin typeface="Aeonik" panose="020B0503030300000000" pitchFamily="34" charset="0"/>
                <a:cs typeface="Courier New"/>
                <a:sym typeface="Courier New"/>
              </a:rPr>
              <a:t>workspace create</a:t>
            </a:r>
            <a:r>
              <a:rPr lang="en-AU" sz="1400" kern="0" dirty="0">
                <a:solidFill>
                  <a:srgbClr val="000000"/>
                </a:solidFill>
                <a:latin typeface="Aeonik" panose="020B0503030300000000" pitchFamily="34" charset="0"/>
                <a:cs typeface="Courier New"/>
                <a:sym typeface="Times Roman"/>
              </a:rPr>
              <a:t> </a:t>
            </a:r>
            <a:r>
              <a:rPr sz="1400" kern="0" dirty="0">
                <a:solidFill>
                  <a:srgbClr val="FFFFFF"/>
                </a:solidFill>
                <a:latin typeface="Aeonik" panose="020B0503030300000000" pitchFamily="34" charset="0"/>
                <a:cs typeface="Courier New"/>
                <a:sym typeface="Courier New"/>
              </a:rPr>
              <a:t>--name</a:t>
            </a:r>
            <a:r>
              <a:rPr lang="en-AU" sz="1400" kern="0" dirty="0">
                <a:solidFill>
                  <a:srgbClr val="FFFFFF"/>
                </a:solidFill>
                <a:latin typeface="Aeonik" panose="020B0503030300000000" pitchFamily="34" charset="0"/>
                <a:cs typeface="Courier New"/>
                <a:sym typeface="Courier New"/>
              </a:rPr>
              <a:t> </a:t>
            </a:r>
            <a:r>
              <a:rPr lang="en-AU" sz="1400" kern="0" dirty="0">
                <a:solidFill>
                  <a:srgbClr val="E7BF00"/>
                </a:solidFill>
                <a:latin typeface="Aeonik" panose="020B0503030300000000" pitchFamily="34" charset="0"/>
                <a:cs typeface="Courier New"/>
                <a:sym typeface="Courier New"/>
              </a:rPr>
              <a:t>demo-workspace</a:t>
            </a:r>
            <a:r>
              <a:rPr lang="en-AU" sz="1400" kern="0" dirty="0">
                <a:solidFill>
                  <a:srgbClr val="FFFFFF"/>
                </a:solidFill>
                <a:latin typeface="Aeonik" panose="020B0503030300000000" pitchFamily="34" charset="0"/>
                <a:cs typeface="Courier New"/>
                <a:sym typeface="Courier New"/>
              </a:rPr>
              <a:t> </a:t>
            </a:r>
            <a:r>
              <a:rPr sz="1400" kern="0" dirty="0">
                <a:solidFill>
                  <a:srgbClr val="FFFFFF"/>
                </a:solidFill>
                <a:latin typeface="Aeonik" panose="020B0503030300000000" pitchFamily="34" charset="0"/>
                <a:cs typeface="Courier New"/>
                <a:sym typeface="Courier New"/>
              </a:rPr>
              <a:t>--env </a:t>
            </a:r>
            <a:r>
              <a:rPr sz="1400" kern="0" dirty="0">
                <a:solidFill>
                  <a:srgbClr val="E7BF00"/>
                </a:solidFill>
                <a:latin typeface="Aeonik" panose="020B0503030300000000" pitchFamily="34" charset="0"/>
                <a:ea typeface="Menlo Regular"/>
                <a:cs typeface="Menlo Regular"/>
                <a:sym typeface="Menlo Regular"/>
              </a:rPr>
              <a:t>'</a:t>
            </a:r>
            <a:r>
              <a:rPr sz="1400" kern="0" dirty="0">
                <a:solidFill>
                  <a:srgbClr val="E7BF00"/>
                </a:solidFill>
                <a:latin typeface="Aeonik" panose="020B0503030300000000" pitchFamily="34" charset="0"/>
                <a:cs typeface="Courier New"/>
                <a:sym typeface="Courier New"/>
              </a:rPr>
              <a:t>dev, sit, uat, prod</a:t>
            </a:r>
            <a:r>
              <a:rPr sz="1400" kern="0" dirty="0">
                <a:solidFill>
                  <a:srgbClr val="E7BF00"/>
                </a:solidFill>
                <a:latin typeface="Aeonik" panose="020B0503030300000000" pitchFamily="34" charset="0"/>
                <a:ea typeface="Menlo Regular"/>
                <a:cs typeface="Menlo Regular"/>
                <a:sym typeface="Menlo Regular"/>
              </a:rPr>
              <a:t>’</a:t>
            </a:r>
            <a:r>
              <a:rPr lang="en-AU" sz="1400" kern="0" dirty="0">
                <a:solidFill>
                  <a:srgbClr val="E7BF00"/>
                </a:solidFill>
                <a:latin typeface="Aeonik" panose="020B0503030300000000" pitchFamily="34" charset="0"/>
                <a:ea typeface="Menlo Regular"/>
                <a:cs typeface="Menlo Regular"/>
                <a:sym typeface="Menlo Regular"/>
              </a:rPr>
              <a:t> </a:t>
            </a:r>
            <a:r>
              <a:rPr lang="en-AU" sz="1400" kern="0" dirty="0">
                <a:solidFill>
                  <a:srgbClr val="FFFFFF"/>
                </a:solidFill>
                <a:latin typeface="Aeonik" panose="020B0503030300000000" pitchFamily="34" charset="0"/>
                <a:cs typeface="Courier New"/>
                <a:sym typeface="Courier New"/>
              </a:rPr>
              <a:t>–-enable-kube –-enable-cloudrun</a:t>
            </a:r>
            <a:endParaRPr sz="1400" kern="0" dirty="0">
              <a:solidFill>
                <a:srgbClr val="000000"/>
              </a:solidFill>
              <a:latin typeface="Aeonik" panose="020B0503030300000000" pitchFamily="34" charset="0"/>
              <a:ea typeface="Times Roman"/>
              <a:cs typeface="Times Roman"/>
              <a:sym typeface="Times Roman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E4FABE3-5AD6-5836-149A-A53BF4ABA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200" y="2325374"/>
            <a:ext cx="4403384" cy="2210265"/>
          </a:xfrm>
          <a:prstGeom prst="rect">
            <a:avLst/>
          </a:prstGeom>
          <a:solidFill>
            <a:srgbClr val="FFFFFF">
              <a:shade val="85000"/>
            </a:srgbClr>
          </a:solidFill>
          <a:ln w="9525" cap="sq">
            <a:solidFill>
              <a:srgbClr val="FFFFFF"/>
            </a:solidFill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0ECB3D9-2534-0DA9-3BAB-E2BD563DAD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388849"/>
            <a:ext cx="16611599" cy="4061203"/>
          </a:xfrm>
          <a:prstGeom prst="rect">
            <a:avLst/>
          </a:prstGeom>
        </p:spPr>
      </p:pic>
      <p:sp>
        <p:nvSpPr>
          <p:cNvPr id="29" name="Freeform 28">
            <a:extLst>
              <a:ext uri="{FF2B5EF4-FFF2-40B4-BE49-F238E27FC236}">
                <a16:creationId xmlns:a16="http://schemas.microsoft.com/office/drawing/2014/main" id="{C2D8B9F7-A47B-CA5D-71F6-CAA6CA8D7DAC}"/>
              </a:ext>
            </a:extLst>
          </p:cNvPr>
          <p:cNvSpPr/>
          <p:nvPr/>
        </p:nvSpPr>
        <p:spPr>
          <a:xfrm>
            <a:off x="15782118" y="1"/>
            <a:ext cx="2505882" cy="4539701"/>
          </a:xfrm>
          <a:custGeom>
            <a:avLst/>
            <a:gdLst>
              <a:gd name="connsiteX0" fmla="*/ 237704 w 2505882"/>
              <a:gd name="connsiteY0" fmla="*/ 0 h 4539701"/>
              <a:gd name="connsiteX1" fmla="*/ 1346450 w 2505882"/>
              <a:gd name="connsiteY1" fmla="*/ 0 h 4539701"/>
              <a:gd name="connsiteX2" fmla="*/ 1237018 w 2505882"/>
              <a:gd name="connsiteY2" fmla="*/ 180136 h 4539701"/>
              <a:gd name="connsiteX3" fmla="*/ 942714 w 2505882"/>
              <a:gd name="connsiteY3" fmla="*/ 1342422 h 4539701"/>
              <a:gd name="connsiteX4" fmla="*/ 2431978 w 2505882"/>
              <a:gd name="connsiteY4" fmla="*/ 3589201 h 4539701"/>
              <a:gd name="connsiteX5" fmla="*/ 2505882 w 2505882"/>
              <a:gd name="connsiteY5" fmla="*/ 3616250 h 4539701"/>
              <a:gd name="connsiteX6" fmla="*/ 2505882 w 2505882"/>
              <a:gd name="connsiteY6" fmla="*/ 4539701 h 4539701"/>
              <a:gd name="connsiteX7" fmla="*/ 2401390 w 2505882"/>
              <a:gd name="connsiteY7" fmla="*/ 4510029 h 4539701"/>
              <a:gd name="connsiteX8" fmla="*/ 0 w 2505882"/>
              <a:gd name="connsiteY8" fmla="*/ 1245967 h 4539701"/>
              <a:gd name="connsiteX9" fmla="*/ 153654 w 2505882"/>
              <a:gd name="connsiteY9" fmla="*/ 229643 h 4539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05882" h="4539701">
                <a:moveTo>
                  <a:pt x="237704" y="0"/>
                </a:moveTo>
                <a:lnTo>
                  <a:pt x="1346450" y="0"/>
                </a:lnTo>
                <a:lnTo>
                  <a:pt x="1237018" y="180136"/>
                </a:lnTo>
                <a:cubicBezTo>
                  <a:pt x="1049326" y="525641"/>
                  <a:pt x="942714" y="921581"/>
                  <a:pt x="942714" y="1342422"/>
                </a:cubicBezTo>
                <a:cubicBezTo>
                  <a:pt x="942714" y="2352440"/>
                  <a:pt x="1556800" y="3219031"/>
                  <a:pt x="2431978" y="3589201"/>
                </a:cubicBezTo>
                <a:lnTo>
                  <a:pt x="2505882" y="3616250"/>
                </a:lnTo>
                <a:lnTo>
                  <a:pt x="2505882" y="4539701"/>
                </a:lnTo>
                <a:lnTo>
                  <a:pt x="2401390" y="4510029"/>
                </a:lnTo>
                <a:cubicBezTo>
                  <a:pt x="1010146" y="4077307"/>
                  <a:pt x="0" y="2779603"/>
                  <a:pt x="0" y="1245967"/>
                </a:cubicBezTo>
                <a:cubicBezTo>
                  <a:pt x="0" y="892051"/>
                  <a:pt x="53795" y="550700"/>
                  <a:pt x="153654" y="229643"/>
                </a:cubicBezTo>
                <a:close/>
              </a:path>
            </a:pathLst>
          </a:custGeom>
          <a:solidFill>
            <a:srgbClr val="E3ED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53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874559"/>
            <a:ext cx="13274417" cy="2969559"/>
            <a:chOff x="0" y="0"/>
            <a:chExt cx="3496143" cy="78210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496143" cy="782106"/>
            </a:xfrm>
            <a:custGeom>
              <a:avLst/>
              <a:gdLst/>
              <a:ahLst/>
              <a:cxnLst/>
              <a:rect l="l" t="t" r="r" b="b"/>
              <a:pathLst>
                <a:path w="3496143" h="782106">
                  <a:moveTo>
                    <a:pt x="6999" y="0"/>
                  </a:moveTo>
                  <a:lnTo>
                    <a:pt x="3489144" y="0"/>
                  </a:lnTo>
                  <a:cubicBezTo>
                    <a:pt x="3491000" y="0"/>
                    <a:pt x="3492781" y="737"/>
                    <a:pt x="3494093" y="2050"/>
                  </a:cubicBezTo>
                  <a:cubicBezTo>
                    <a:pt x="3495406" y="3362"/>
                    <a:pt x="3496143" y="5142"/>
                    <a:pt x="3496143" y="6999"/>
                  </a:cubicBezTo>
                  <a:lnTo>
                    <a:pt x="3496143" y="775107"/>
                  </a:lnTo>
                  <a:cubicBezTo>
                    <a:pt x="3496143" y="776964"/>
                    <a:pt x="3495406" y="778744"/>
                    <a:pt x="3494093" y="780056"/>
                  </a:cubicBezTo>
                  <a:cubicBezTo>
                    <a:pt x="3492781" y="781369"/>
                    <a:pt x="3491000" y="782106"/>
                    <a:pt x="3489144" y="782106"/>
                  </a:cubicBezTo>
                  <a:lnTo>
                    <a:pt x="6999" y="782106"/>
                  </a:lnTo>
                  <a:cubicBezTo>
                    <a:pt x="5142" y="782106"/>
                    <a:pt x="3362" y="781369"/>
                    <a:pt x="2050" y="780056"/>
                  </a:cubicBezTo>
                  <a:cubicBezTo>
                    <a:pt x="737" y="778744"/>
                    <a:pt x="0" y="776964"/>
                    <a:pt x="0" y="775107"/>
                  </a:cubicBezTo>
                  <a:lnTo>
                    <a:pt x="0" y="6999"/>
                  </a:lnTo>
                  <a:cubicBezTo>
                    <a:pt x="0" y="5142"/>
                    <a:pt x="737" y="3362"/>
                    <a:pt x="2050" y="2050"/>
                  </a:cubicBezTo>
                  <a:cubicBezTo>
                    <a:pt x="3362" y="737"/>
                    <a:pt x="5142" y="0"/>
                    <a:pt x="699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3E2EF">
                    <a:alpha val="100000"/>
                  </a:srgbClr>
                </a:gs>
                <a:gs pos="100000">
                  <a:srgbClr val="004AAD">
                    <a:alpha val="84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496143" cy="82020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63618" y="5930714"/>
            <a:ext cx="10548033" cy="77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4500" b="1" spc="-49" dirty="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Operators Intro and Challenges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54380" y="1384250"/>
            <a:ext cx="13718694" cy="771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00"/>
              </a:lnSpc>
              <a:spcBef>
                <a:spcPct val="0"/>
              </a:spcBef>
            </a:pPr>
            <a:r>
              <a:rPr lang="en-US" sz="4500" dirty="0">
                <a:solidFill>
                  <a:srgbClr val="051D4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Reconciliation Loop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6397156" y="-1664957"/>
            <a:ext cx="5946973" cy="5946973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dirty="0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4838591" y="0"/>
            <a:ext cx="3449409" cy="10591800"/>
            <a:chOff x="0" y="0"/>
            <a:chExt cx="908486" cy="278961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08486" cy="2789610"/>
            </a:xfrm>
            <a:custGeom>
              <a:avLst/>
              <a:gdLst/>
              <a:ahLst/>
              <a:cxnLst/>
              <a:rect l="l" t="t" r="r" b="b"/>
              <a:pathLst>
                <a:path w="908486" h="2789610">
                  <a:moveTo>
                    <a:pt x="0" y="0"/>
                  </a:moveTo>
                  <a:lnTo>
                    <a:pt x="908486" y="0"/>
                  </a:lnTo>
                  <a:lnTo>
                    <a:pt x="908486" y="2789610"/>
                  </a:lnTo>
                  <a:lnTo>
                    <a:pt x="0" y="2789610"/>
                  </a:lnTo>
                  <a:close/>
                </a:path>
              </a:pathLst>
            </a:custGeom>
            <a:solidFill>
              <a:srgbClr val="145DA0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908486" cy="28277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549556" y="-1512557"/>
            <a:ext cx="5946973" cy="5946973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 dirty="0"/>
            </a:p>
          </p:txBody>
        </p:sp>
      </p:grpSp>
      <p:sp>
        <p:nvSpPr>
          <p:cNvPr id="12" name="Freeform 12"/>
          <p:cNvSpPr/>
          <p:nvPr/>
        </p:nvSpPr>
        <p:spPr>
          <a:xfrm>
            <a:off x="14853080" y="7948673"/>
            <a:ext cx="2338327" cy="2338327"/>
          </a:xfrm>
          <a:custGeom>
            <a:avLst/>
            <a:gdLst/>
            <a:ahLst/>
            <a:cxnLst/>
            <a:rect l="l" t="t" r="r" b="b"/>
            <a:pathLst>
              <a:path w="2338327" h="2338327">
                <a:moveTo>
                  <a:pt x="0" y="0"/>
                </a:moveTo>
                <a:lnTo>
                  <a:pt x="2338327" y="0"/>
                </a:lnTo>
                <a:lnTo>
                  <a:pt x="2338327" y="2338327"/>
                </a:lnTo>
                <a:lnTo>
                  <a:pt x="0" y="23383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pic>
        <p:nvPicPr>
          <p:cNvPr id="89" name="Picture 88">
            <a:extLst>
              <a:ext uri="{FF2B5EF4-FFF2-40B4-BE49-F238E27FC236}">
                <a16:creationId xmlns:a16="http://schemas.microsoft.com/office/drawing/2014/main" id="{4F93D734-7EC2-C345-A086-1FB5935213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172" y="2625235"/>
            <a:ext cx="10125437" cy="5770410"/>
          </a:xfrm>
          <a:prstGeom prst="rect">
            <a:avLst/>
          </a:prstGeom>
        </p:spPr>
      </p:pic>
      <p:sp>
        <p:nvSpPr>
          <p:cNvPr id="90" name="TextBox 89">
            <a:extLst>
              <a:ext uri="{FF2B5EF4-FFF2-40B4-BE49-F238E27FC236}">
                <a16:creationId xmlns:a16="http://schemas.microsoft.com/office/drawing/2014/main" id="{E735A5D5-7D88-9456-E6A8-8F001192D884}"/>
              </a:ext>
            </a:extLst>
          </p:cNvPr>
          <p:cNvSpPr txBox="1"/>
          <p:nvPr/>
        </p:nvSpPr>
        <p:spPr>
          <a:xfrm>
            <a:off x="1143000" y="8953500"/>
            <a:ext cx="10254730" cy="8329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700" dirty="0">
                <a:solidFill>
                  <a:schemeClr val="tx1">
                    <a:lumMod val="50000"/>
                    <a:lumOff val="50000"/>
                  </a:schemeClr>
                </a:solidFill>
                <a:latin typeface="Montserrat" pitchFamily="2" charset="77"/>
              </a:rPr>
              <a:t>Based on ”Client-go under the hood”</a:t>
            </a:r>
          </a:p>
          <a:p>
            <a:pPr>
              <a:lnSpc>
                <a:spcPct val="150000"/>
              </a:lnSpc>
            </a:pPr>
            <a:r>
              <a:rPr lang="en-US" sz="1700" dirty="0">
                <a:latin typeface="Montserrat" pitchFamily="2" charset="77"/>
                <a:hlinkClick r:id="rId4"/>
              </a:rPr>
              <a:t>https://github.com/kubernetes/sample-controller/blob/master/docs/controller-client-go.md</a:t>
            </a:r>
            <a:r>
              <a:rPr lang="en-US" sz="1700" dirty="0">
                <a:latin typeface="Montserrat" pitchFamily="2" charset="77"/>
              </a:rPr>
              <a:t> 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78AC1D6-65E1-043F-A723-99E6A39906A1}"/>
              </a:ext>
            </a:extLst>
          </p:cNvPr>
          <p:cNvSpPr txBox="1"/>
          <p:nvPr/>
        </p:nvSpPr>
        <p:spPr>
          <a:xfrm>
            <a:off x="10134600" y="2715152"/>
            <a:ext cx="4425226" cy="4400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1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Full k8s payload is stored in memory for all relevant resources for all controllers</a:t>
            </a:r>
          </a:p>
          <a:p>
            <a:pPr>
              <a:lnSpc>
                <a:spcPct val="150000"/>
              </a:lnSpc>
            </a:pPr>
            <a:endParaRPr lang="en-US" sz="2100" dirty="0">
              <a:solidFill>
                <a:schemeClr val="tx1">
                  <a:lumMod val="65000"/>
                  <a:lumOff val="35000"/>
                </a:schemeClr>
              </a:solidFill>
              <a:latin typeface="Montserrat" pitchFamily="2" charset="77"/>
            </a:endParaRPr>
          </a:p>
          <a:p>
            <a:pPr>
              <a:lnSpc>
                <a:spcPct val="150000"/>
              </a:lnSpc>
            </a:pPr>
            <a:r>
              <a:rPr lang="en-US" sz="21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" pitchFamily="2" charset="77"/>
              </a:rPr>
              <a:t>Everything is reconciled at once on start-up and each Cache Sync (10hrs)</a:t>
            </a:r>
          </a:p>
          <a:p>
            <a:pPr>
              <a:lnSpc>
                <a:spcPct val="150000"/>
              </a:lnSpc>
            </a:pPr>
            <a:endParaRPr lang="en-US" sz="2100" dirty="0">
              <a:solidFill>
                <a:schemeClr val="tx1">
                  <a:lumMod val="65000"/>
                  <a:lumOff val="35000"/>
                </a:schemeClr>
              </a:solidFill>
              <a:latin typeface="Montserrat" pitchFamily="2" charset="77"/>
            </a:endParaRPr>
          </a:p>
          <a:p>
            <a:pPr>
              <a:lnSpc>
                <a:spcPct val="150000"/>
              </a:lnSpc>
            </a:pPr>
            <a:endParaRPr lang="en-US" sz="2100" dirty="0">
              <a:solidFill>
                <a:schemeClr val="tx1">
                  <a:lumMod val="65000"/>
                  <a:lumOff val="35000"/>
                </a:schemeClr>
              </a:solidFill>
              <a:latin typeface="Montserrat" pitchFamily="2" charset="77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E2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05389" y="0"/>
            <a:ext cx="8308673" cy="10287000"/>
          </a:xfrm>
          <a:custGeom>
            <a:avLst/>
            <a:gdLst/>
            <a:ahLst/>
            <a:cxnLst/>
            <a:rect l="l" t="t" r="r" b="b"/>
            <a:pathLst>
              <a:path w="8308673" h="10287000">
                <a:moveTo>
                  <a:pt x="0" y="0"/>
                </a:moveTo>
                <a:lnTo>
                  <a:pt x="8308673" y="0"/>
                </a:lnTo>
                <a:lnTo>
                  <a:pt x="830867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</a:blip>
            <a:stretch>
              <a:fillRect l="-24765" t="-9904" r="-24765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531874" y="2752416"/>
            <a:ext cx="6510273" cy="4245964"/>
          </a:xfrm>
          <a:custGeom>
            <a:avLst/>
            <a:gdLst/>
            <a:ahLst/>
            <a:cxnLst/>
            <a:rect l="l" t="t" r="r" b="b"/>
            <a:pathLst>
              <a:path w="6510273" h="4245964">
                <a:moveTo>
                  <a:pt x="0" y="0"/>
                </a:moveTo>
                <a:lnTo>
                  <a:pt x="6510273" y="0"/>
                </a:lnTo>
                <a:lnTo>
                  <a:pt x="6510273" y="4245964"/>
                </a:lnTo>
                <a:lnTo>
                  <a:pt x="0" y="42459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8848" b="-21409"/>
            </a:stretch>
          </a:blipFill>
          <a:ln w="38100" cap="sq">
            <a:solidFill>
              <a:srgbClr val="D3E2EF"/>
            </a:solidFill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grpSp>
        <p:nvGrpSpPr>
          <p:cNvPr id="4" name="Group 4"/>
          <p:cNvGrpSpPr/>
          <p:nvPr/>
        </p:nvGrpSpPr>
        <p:grpSpPr>
          <a:xfrm>
            <a:off x="7775572" y="0"/>
            <a:ext cx="10512428" cy="10287000"/>
            <a:chOff x="0" y="0"/>
            <a:chExt cx="2943714" cy="288058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943714" cy="2880589"/>
            </a:xfrm>
            <a:custGeom>
              <a:avLst/>
              <a:gdLst/>
              <a:ahLst/>
              <a:cxnLst/>
              <a:rect l="l" t="t" r="r" b="b"/>
              <a:pathLst>
                <a:path w="2943714" h="2880589">
                  <a:moveTo>
                    <a:pt x="0" y="0"/>
                  </a:moveTo>
                  <a:lnTo>
                    <a:pt x="2943714" y="0"/>
                  </a:lnTo>
                  <a:lnTo>
                    <a:pt x="2943714" y="2880589"/>
                  </a:lnTo>
                  <a:lnTo>
                    <a:pt x="0" y="2880589"/>
                  </a:lnTo>
                  <a:close/>
                </a:path>
              </a:pathLst>
            </a:custGeom>
            <a:solidFill>
              <a:srgbClr val="145DA0">
                <a:alpha val="95686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943714" cy="29186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 dirty="0"/>
            </a:p>
          </p:txBody>
        </p:sp>
      </p:grpSp>
      <p:sp>
        <p:nvSpPr>
          <p:cNvPr id="7" name="Freeform 7"/>
          <p:cNvSpPr/>
          <p:nvPr/>
        </p:nvSpPr>
        <p:spPr>
          <a:xfrm>
            <a:off x="6076804" y="7787241"/>
            <a:ext cx="965344" cy="1010876"/>
          </a:xfrm>
          <a:custGeom>
            <a:avLst/>
            <a:gdLst/>
            <a:ahLst/>
            <a:cxnLst/>
            <a:rect l="l" t="t" r="r" b="b"/>
            <a:pathLst>
              <a:path w="965344" h="1010876">
                <a:moveTo>
                  <a:pt x="0" y="0"/>
                </a:moveTo>
                <a:lnTo>
                  <a:pt x="965343" y="0"/>
                </a:lnTo>
                <a:lnTo>
                  <a:pt x="965343" y="1010876"/>
                </a:lnTo>
                <a:lnTo>
                  <a:pt x="0" y="10108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b="-53715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Freeform 8"/>
          <p:cNvSpPr/>
          <p:nvPr/>
        </p:nvSpPr>
        <p:spPr>
          <a:xfrm>
            <a:off x="3698879" y="6207182"/>
            <a:ext cx="1104031" cy="1231677"/>
          </a:xfrm>
          <a:custGeom>
            <a:avLst/>
            <a:gdLst/>
            <a:ahLst/>
            <a:cxnLst/>
            <a:rect l="l" t="t" r="r" b="b"/>
            <a:pathLst>
              <a:path w="1104031" h="1231677">
                <a:moveTo>
                  <a:pt x="0" y="0"/>
                </a:moveTo>
                <a:lnTo>
                  <a:pt x="1104030" y="0"/>
                </a:lnTo>
                <a:lnTo>
                  <a:pt x="1104030" y="1231677"/>
                </a:lnTo>
                <a:lnTo>
                  <a:pt x="0" y="123167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9" name="Group 9"/>
          <p:cNvGrpSpPr/>
          <p:nvPr/>
        </p:nvGrpSpPr>
        <p:grpSpPr>
          <a:xfrm>
            <a:off x="1529352" y="1383327"/>
            <a:ext cx="1770065" cy="758138"/>
            <a:chOff x="0" y="0"/>
            <a:chExt cx="466190" cy="19967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66190" cy="199674"/>
            </a:xfrm>
            <a:custGeom>
              <a:avLst/>
              <a:gdLst/>
              <a:ahLst/>
              <a:cxnLst/>
              <a:rect l="l" t="t" r="r" b="b"/>
              <a:pathLst>
                <a:path w="466190" h="199674">
                  <a:moveTo>
                    <a:pt x="30617" y="0"/>
                  </a:moveTo>
                  <a:lnTo>
                    <a:pt x="435573" y="0"/>
                  </a:lnTo>
                  <a:cubicBezTo>
                    <a:pt x="443693" y="0"/>
                    <a:pt x="451481" y="3226"/>
                    <a:pt x="457223" y="8967"/>
                  </a:cubicBezTo>
                  <a:cubicBezTo>
                    <a:pt x="462964" y="14709"/>
                    <a:pt x="466190" y="22497"/>
                    <a:pt x="466190" y="30617"/>
                  </a:cubicBezTo>
                  <a:lnTo>
                    <a:pt x="466190" y="169058"/>
                  </a:lnTo>
                  <a:cubicBezTo>
                    <a:pt x="466190" y="177178"/>
                    <a:pt x="462964" y="184965"/>
                    <a:pt x="457223" y="190707"/>
                  </a:cubicBezTo>
                  <a:cubicBezTo>
                    <a:pt x="451481" y="196449"/>
                    <a:pt x="443693" y="199674"/>
                    <a:pt x="435573" y="199674"/>
                  </a:cubicBezTo>
                  <a:lnTo>
                    <a:pt x="30617" y="199674"/>
                  </a:lnTo>
                  <a:cubicBezTo>
                    <a:pt x="22497" y="199674"/>
                    <a:pt x="14709" y="196449"/>
                    <a:pt x="8967" y="190707"/>
                  </a:cubicBezTo>
                  <a:cubicBezTo>
                    <a:pt x="3226" y="184965"/>
                    <a:pt x="0" y="177178"/>
                    <a:pt x="0" y="169058"/>
                  </a:cubicBezTo>
                  <a:lnTo>
                    <a:pt x="0" y="30617"/>
                  </a:lnTo>
                  <a:cubicBezTo>
                    <a:pt x="0" y="22497"/>
                    <a:pt x="3226" y="14709"/>
                    <a:pt x="8967" y="8967"/>
                  </a:cubicBezTo>
                  <a:cubicBezTo>
                    <a:pt x="14709" y="3226"/>
                    <a:pt x="22497" y="0"/>
                    <a:pt x="3061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466190" cy="2282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 dirty="0">
                  <a:solidFill>
                    <a:srgbClr val="00569E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Software</a:t>
              </a:r>
            </a:p>
            <a:p>
              <a:pPr algn="ctr">
                <a:lnSpc>
                  <a:spcPts val="2520"/>
                </a:lnSpc>
              </a:pPr>
              <a:r>
                <a:rPr lang="en-US" sz="1800" dirty="0">
                  <a:solidFill>
                    <a:srgbClr val="00569E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Engineering</a:t>
              </a:r>
            </a:p>
          </p:txBody>
        </p:sp>
      </p:grpSp>
      <p:sp>
        <p:nvSpPr>
          <p:cNvPr id="12" name="Freeform 12"/>
          <p:cNvSpPr/>
          <p:nvPr/>
        </p:nvSpPr>
        <p:spPr>
          <a:xfrm rot="10562060">
            <a:off x="1202766" y="2126343"/>
            <a:ext cx="1167960" cy="1302998"/>
          </a:xfrm>
          <a:custGeom>
            <a:avLst/>
            <a:gdLst/>
            <a:ahLst/>
            <a:cxnLst/>
            <a:rect l="l" t="t" r="r" b="b"/>
            <a:pathLst>
              <a:path w="1167960" h="1302998">
                <a:moveTo>
                  <a:pt x="0" y="0"/>
                </a:moveTo>
                <a:lnTo>
                  <a:pt x="1167960" y="0"/>
                </a:lnTo>
                <a:lnTo>
                  <a:pt x="1167960" y="1302998"/>
                </a:lnTo>
                <a:lnTo>
                  <a:pt x="0" y="130299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3" name="Freeform 13"/>
          <p:cNvSpPr/>
          <p:nvPr/>
        </p:nvSpPr>
        <p:spPr>
          <a:xfrm rot="-2505859">
            <a:off x="5957994" y="6283426"/>
            <a:ext cx="1281717" cy="1429907"/>
          </a:xfrm>
          <a:custGeom>
            <a:avLst/>
            <a:gdLst/>
            <a:ahLst/>
            <a:cxnLst/>
            <a:rect l="l" t="t" r="r" b="b"/>
            <a:pathLst>
              <a:path w="1281717" h="1429907">
                <a:moveTo>
                  <a:pt x="0" y="0"/>
                </a:moveTo>
                <a:lnTo>
                  <a:pt x="1281717" y="0"/>
                </a:lnTo>
                <a:lnTo>
                  <a:pt x="1281717" y="1429907"/>
                </a:lnTo>
                <a:lnTo>
                  <a:pt x="0" y="14299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4" name="Freeform 14"/>
          <p:cNvSpPr/>
          <p:nvPr/>
        </p:nvSpPr>
        <p:spPr>
          <a:xfrm>
            <a:off x="3098313" y="7200121"/>
            <a:ext cx="600566" cy="587120"/>
          </a:xfrm>
          <a:custGeom>
            <a:avLst/>
            <a:gdLst/>
            <a:ahLst/>
            <a:cxnLst/>
            <a:rect l="l" t="t" r="r" b="b"/>
            <a:pathLst>
              <a:path w="600566" h="587120">
                <a:moveTo>
                  <a:pt x="0" y="0"/>
                </a:moveTo>
                <a:lnTo>
                  <a:pt x="600566" y="0"/>
                </a:lnTo>
                <a:lnTo>
                  <a:pt x="600566" y="587120"/>
                </a:lnTo>
                <a:lnTo>
                  <a:pt x="0" y="58712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58327" t="-23783" r="-57607" b="-23470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15" name="Freeform 15"/>
          <p:cNvSpPr/>
          <p:nvPr/>
        </p:nvSpPr>
        <p:spPr>
          <a:xfrm rot="-1620976" flipH="1" flipV="1">
            <a:off x="3072895" y="2500762"/>
            <a:ext cx="1443098" cy="1609947"/>
          </a:xfrm>
          <a:custGeom>
            <a:avLst/>
            <a:gdLst/>
            <a:ahLst/>
            <a:cxnLst/>
            <a:rect l="l" t="t" r="r" b="b"/>
            <a:pathLst>
              <a:path w="1443098" h="1609947">
                <a:moveTo>
                  <a:pt x="1443097" y="1609947"/>
                </a:moveTo>
                <a:lnTo>
                  <a:pt x="0" y="1609947"/>
                </a:lnTo>
                <a:lnTo>
                  <a:pt x="0" y="0"/>
                </a:lnTo>
                <a:lnTo>
                  <a:pt x="1443097" y="0"/>
                </a:lnTo>
                <a:lnTo>
                  <a:pt x="1443097" y="1609947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pSp>
        <p:nvGrpSpPr>
          <p:cNvPr id="16" name="Group 16"/>
          <p:cNvGrpSpPr/>
          <p:nvPr/>
        </p:nvGrpSpPr>
        <p:grpSpPr>
          <a:xfrm>
            <a:off x="3858769" y="1580167"/>
            <a:ext cx="1770065" cy="758138"/>
            <a:chOff x="0" y="0"/>
            <a:chExt cx="466190" cy="19967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66190" cy="199674"/>
            </a:xfrm>
            <a:custGeom>
              <a:avLst/>
              <a:gdLst/>
              <a:ahLst/>
              <a:cxnLst/>
              <a:rect l="l" t="t" r="r" b="b"/>
              <a:pathLst>
                <a:path w="466190" h="199674">
                  <a:moveTo>
                    <a:pt x="30617" y="0"/>
                  </a:moveTo>
                  <a:lnTo>
                    <a:pt x="435573" y="0"/>
                  </a:lnTo>
                  <a:cubicBezTo>
                    <a:pt x="443693" y="0"/>
                    <a:pt x="451481" y="3226"/>
                    <a:pt x="457223" y="8967"/>
                  </a:cubicBezTo>
                  <a:cubicBezTo>
                    <a:pt x="462964" y="14709"/>
                    <a:pt x="466190" y="22497"/>
                    <a:pt x="466190" y="30617"/>
                  </a:cubicBezTo>
                  <a:lnTo>
                    <a:pt x="466190" y="169058"/>
                  </a:lnTo>
                  <a:cubicBezTo>
                    <a:pt x="466190" y="177178"/>
                    <a:pt x="462964" y="184965"/>
                    <a:pt x="457223" y="190707"/>
                  </a:cubicBezTo>
                  <a:cubicBezTo>
                    <a:pt x="451481" y="196449"/>
                    <a:pt x="443693" y="199674"/>
                    <a:pt x="435573" y="199674"/>
                  </a:cubicBezTo>
                  <a:lnTo>
                    <a:pt x="30617" y="199674"/>
                  </a:lnTo>
                  <a:cubicBezTo>
                    <a:pt x="22497" y="199674"/>
                    <a:pt x="14709" y="196449"/>
                    <a:pt x="8967" y="190707"/>
                  </a:cubicBezTo>
                  <a:cubicBezTo>
                    <a:pt x="3226" y="184965"/>
                    <a:pt x="0" y="177178"/>
                    <a:pt x="0" y="169058"/>
                  </a:cubicBezTo>
                  <a:lnTo>
                    <a:pt x="0" y="30617"/>
                  </a:lnTo>
                  <a:cubicBezTo>
                    <a:pt x="0" y="22497"/>
                    <a:pt x="3226" y="14709"/>
                    <a:pt x="8967" y="8967"/>
                  </a:cubicBezTo>
                  <a:cubicBezTo>
                    <a:pt x="14709" y="3226"/>
                    <a:pt x="22497" y="0"/>
                    <a:pt x="30617" y="0"/>
                  </a:cubicBezTo>
                  <a:close/>
                </a:path>
              </a:pathLst>
            </a:custGeom>
            <a:solidFill>
              <a:srgbClr val="FFDE59">
                <a:alpha val="91765"/>
              </a:srgbClr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28575"/>
              <a:ext cx="466190" cy="22824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 dirty="0">
                  <a:solidFill>
                    <a:srgbClr val="00569E">
                      <a:alpha val="91765"/>
                    </a:srgbClr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Operators</a:t>
              </a:r>
            </a:p>
            <a:p>
              <a:pPr algn="ctr">
                <a:lnSpc>
                  <a:spcPts val="2520"/>
                </a:lnSpc>
              </a:pPr>
              <a:r>
                <a:rPr lang="en-US" sz="1800" dirty="0">
                  <a:solidFill>
                    <a:srgbClr val="00569E">
                      <a:alpha val="91765"/>
                    </a:srgbClr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Development</a:t>
              </a:r>
            </a:p>
          </p:txBody>
        </p:sp>
      </p:grpSp>
      <p:sp>
        <p:nvSpPr>
          <p:cNvPr id="19" name="Freeform 19"/>
          <p:cNvSpPr/>
          <p:nvPr/>
        </p:nvSpPr>
        <p:spPr>
          <a:xfrm rot="-2194254">
            <a:off x="6088155" y="7730424"/>
            <a:ext cx="197254" cy="349122"/>
          </a:xfrm>
          <a:custGeom>
            <a:avLst/>
            <a:gdLst/>
            <a:ahLst/>
            <a:cxnLst/>
            <a:rect l="l" t="t" r="r" b="b"/>
            <a:pathLst>
              <a:path w="197254" h="349122">
                <a:moveTo>
                  <a:pt x="0" y="0"/>
                </a:moveTo>
                <a:lnTo>
                  <a:pt x="197254" y="0"/>
                </a:lnTo>
                <a:lnTo>
                  <a:pt x="197254" y="349122"/>
                </a:lnTo>
                <a:lnTo>
                  <a:pt x="0" y="349122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0" name="Freeform 20"/>
          <p:cNvSpPr/>
          <p:nvPr/>
        </p:nvSpPr>
        <p:spPr>
          <a:xfrm rot="2700000" flipH="1" flipV="1">
            <a:off x="11408882" y="7813429"/>
            <a:ext cx="1118733" cy="1248080"/>
          </a:xfrm>
          <a:custGeom>
            <a:avLst/>
            <a:gdLst/>
            <a:ahLst/>
            <a:cxnLst/>
            <a:rect l="l" t="t" r="r" b="b"/>
            <a:pathLst>
              <a:path w="1118733" h="1248080">
                <a:moveTo>
                  <a:pt x="1118733" y="1248080"/>
                </a:moveTo>
                <a:lnTo>
                  <a:pt x="0" y="1248080"/>
                </a:lnTo>
                <a:lnTo>
                  <a:pt x="0" y="0"/>
                </a:lnTo>
                <a:lnTo>
                  <a:pt x="1118733" y="0"/>
                </a:lnTo>
                <a:lnTo>
                  <a:pt x="1118733" y="124808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1" name="AutoShape 21"/>
          <p:cNvSpPr/>
          <p:nvPr/>
        </p:nvSpPr>
        <p:spPr>
          <a:xfrm flipH="1">
            <a:off x="16302070" y="3292454"/>
            <a:ext cx="0" cy="5328422"/>
          </a:xfrm>
          <a:prstGeom prst="line">
            <a:avLst/>
          </a:prstGeom>
          <a:ln w="38100" cap="flat">
            <a:solidFill>
              <a:srgbClr val="FFDE59"/>
            </a:solidFill>
            <a:prstDash val="solid"/>
            <a:headEnd type="arrow" w="med" len="sm"/>
            <a:tailEnd type="arrow" w="med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22" name="Freeform 22"/>
          <p:cNvSpPr/>
          <p:nvPr/>
        </p:nvSpPr>
        <p:spPr>
          <a:xfrm>
            <a:off x="16368745" y="3140099"/>
            <a:ext cx="1295066" cy="1143853"/>
          </a:xfrm>
          <a:custGeom>
            <a:avLst/>
            <a:gdLst/>
            <a:ahLst/>
            <a:cxnLst/>
            <a:rect l="l" t="t" r="r" b="b"/>
            <a:pathLst>
              <a:path w="1295066" h="1143853">
                <a:moveTo>
                  <a:pt x="0" y="0"/>
                </a:moveTo>
                <a:lnTo>
                  <a:pt x="1295066" y="0"/>
                </a:lnTo>
                <a:lnTo>
                  <a:pt x="1295066" y="1143853"/>
                </a:lnTo>
                <a:lnTo>
                  <a:pt x="0" y="1143853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3" name="TextBox 23"/>
          <p:cNvSpPr txBox="1"/>
          <p:nvPr/>
        </p:nvSpPr>
        <p:spPr>
          <a:xfrm>
            <a:off x="8518246" y="5102200"/>
            <a:ext cx="1939723" cy="439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6"/>
              </a:lnSpc>
              <a:spcBef>
                <a:spcPct val="0"/>
              </a:spcBef>
            </a:pPr>
            <a:r>
              <a:rPr lang="en-US" sz="2633" b="1" dirty="0">
                <a:solidFill>
                  <a:srgbClr val="FDFDFD"/>
                </a:solidFill>
                <a:latin typeface="Montserrat" pitchFamily="2" charset="77"/>
                <a:ea typeface="Poppins Bold"/>
                <a:cs typeface="Poppins Bold"/>
                <a:sym typeface="Poppins Bold"/>
              </a:rPr>
              <a:t>Envtest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518246" y="6569733"/>
            <a:ext cx="1939723" cy="439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6"/>
              </a:lnSpc>
              <a:spcBef>
                <a:spcPct val="0"/>
              </a:spcBef>
            </a:pPr>
            <a:r>
              <a:rPr lang="en-US" sz="2633" b="1" dirty="0">
                <a:solidFill>
                  <a:srgbClr val="FDFDFD"/>
                </a:solidFill>
                <a:latin typeface="Montserrat" pitchFamily="2" charset="77"/>
                <a:ea typeface="Poppins Bold"/>
                <a:cs typeface="Poppins Bold"/>
                <a:sym typeface="Poppins Bold"/>
              </a:rPr>
              <a:t>e2e Test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518246" y="3436863"/>
            <a:ext cx="1939723" cy="4392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6"/>
              </a:lnSpc>
              <a:spcBef>
                <a:spcPct val="0"/>
              </a:spcBef>
            </a:pPr>
            <a:r>
              <a:rPr lang="en-US" sz="2633" b="1" dirty="0">
                <a:solidFill>
                  <a:srgbClr val="FDFDFD"/>
                </a:solidFill>
                <a:latin typeface="Montserrat" pitchFamily="2" charset="77"/>
                <a:ea typeface="Poppins Bold"/>
                <a:cs typeface="Poppins Bold"/>
                <a:sym typeface="Poppins Bold"/>
              </a:rPr>
              <a:t>Unit Test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772294" y="3229536"/>
            <a:ext cx="3419669" cy="871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  <a:spcBef>
                <a:spcPct val="0"/>
              </a:spcBef>
            </a:pPr>
            <a:r>
              <a:rPr lang="en-US" sz="2433" dirty="0">
                <a:solidFill>
                  <a:srgbClr val="FDFDFD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Isolated Go functions and logic.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0772294" y="4894872"/>
            <a:ext cx="3419669" cy="871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  <a:spcBef>
                <a:spcPct val="0"/>
              </a:spcBef>
            </a:pPr>
            <a:r>
              <a:rPr lang="en-US" sz="2433" dirty="0">
                <a:solidFill>
                  <a:srgbClr val="FDFDFD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Simulated in-memory k8s API server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0772294" y="6367768"/>
            <a:ext cx="4064224" cy="871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  <a:spcBef>
                <a:spcPct val="0"/>
              </a:spcBef>
            </a:pPr>
            <a:r>
              <a:rPr lang="en-US" sz="2433" dirty="0">
                <a:solidFill>
                  <a:srgbClr val="FDFDFD"/>
                </a:solidFill>
                <a:latin typeface="Montserrat" pitchFamily="2" charset="77"/>
                <a:ea typeface="Poppins"/>
                <a:cs typeface="Poppins"/>
                <a:sym typeface="Poppins"/>
              </a:rPr>
              <a:t>Declarative test in a real cluster (cloud or kind)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8518246" y="8037267"/>
            <a:ext cx="2458948" cy="9332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86"/>
              </a:lnSpc>
              <a:spcBef>
                <a:spcPct val="0"/>
              </a:spcBef>
            </a:pPr>
            <a:r>
              <a:rPr lang="en-US" sz="2633" b="1" dirty="0">
                <a:solidFill>
                  <a:srgbClr val="FDFDFD"/>
                </a:solidFill>
                <a:latin typeface="Montserrat" pitchFamily="2" charset="77"/>
                <a:ea typeface="Poppins Bold"/>
                <a:cs typeface="Poppins Bold"/>
                <a:sym typeface="Poppins Bold"/>
              </a:rPr>
              <a:t>Performance Testing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2957443" y="8177862"/>
            <a:ext cx="2315714" cy="443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  <a:spcBef>
                <a:spcPct val="0"/>
              </a:spcBef>
            </a:pPr>
            <a:r>
              <a:rPr lang="en-US" sz="2433" b="1" dirty="0">
                <a:solidFill>
                  <a:srgbClr val="FFDE59"/>
                </a:solidFill>
                <a:latin typeface="Poppins Bold"/>
                <a:ea typeface="Poppins Bold"/>
                <a:cs typeface="Poppins Bold"/>
                <a:sym typeface="Poppins Bold"/>
              </a:rPr>
              <a:t>Today’s focus</a:t>
            </a:r>
          </a:p>
        </p:txBody>
      </p:sp>
      <p:sp>
        <p:nvSpPr>
          <p:cNvPr id="31" name="Freeform 31"/>
          <p:cNvSpPr/>
          <p:nvPr/>
        </p:nvSpPr>
        <p:spPr>
          <a:xfrm>
            <a:off x="16635445" y="7839748"/>
            <a:ext cx="1028366" cy="781128"/>
          </a:xfrm>
          <a:custGeom>
            <a:avLst/>
            <a:gdLst/>
            <a:ahLst/>
            <a:cxnLst/>
            <a:rect l="l" t="t" r="r" b="b"/>
            <a:pathLst>
              <a:path w="1028366" h="781128">
                <a:moveTo>
                  <a:pt x="0" y="0"/>
                </a:moveTo>
                <a:lnTo>
                  <a:pt x="1028366" y="0"/>
                </a:lnTo>
                <a:lnTo>
                  <a:pt x="1028366" y="781128"/>
                </a:lnTo>
                <a:lnTo>
                  <a:pt x="0" y="781128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2" name="TextBox 32"/>
          <p:cNvSpPr txBox="1"/>
          <p:nvPr/>
        </p:nvSpPr>
        <p:spPr>
          <a:xfrm>
            <a:off x="8518883" y="581250"/>
            <a:ext cx="9477571" cy="15184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082"/>
              </a:lnSpc>
              <a:spcBef>
                <a:spcPct val="0"/>
              </a:spcBef>
            </a:pPr>
            <a:r>
              <a:rPr lang="en-US" sz="4344" dirty="0">
                <a:solidFill>
                  <a:srgbClr val="FDFDFD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Operators: Software Engineering meets Kubernetes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|35.5|65.5|61.4|75.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5331</TotalTime>
  <Words>1506</Words>
  <Application>Microsoft Macintosh PowerPoint</Application>
  <PresentationFormat>Custom</PresentationFormat>
  <Paragraphs>342</Paragraphs>
  <Slides>20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1" baseType="lpstr">
      <vt:lpstr>Calibri</vt:lpstr>
      <vt:lpstr>Aeonik Light</vt:lpstr>
      <vt:lpstr>Aeonik</vt:lpstr>
      <vt:lpstr>Courier New</vt:lpstr>
      <vt:lpstr>Poppins Bold</vt:lpstr>
      <vt:lpstr>Aptos</vt:lpstr>
      <vt:lpstr>Poppins</vt:lpstr>
      <vt:lpstr>Arial</vt:lpstr>
      <vt:lpstr>Open Sans Extra Bold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Blue Professional Modern Technology Pitch Deck Presentation</dc:title>
  <cp:lastModifiedBy>Olga Mirensky</cp:lastModifiedBy>
  <cp:revision>9</cp:revision>
  <dcterms:created xsi:type="dcterms:W3CDTF">2006-08-16T00:00:00Z</dcterms:created>
  <dcterms:modified xsi:type="dcterms:W3CDTF">2024-10-10T20:34:56Z</dcterms:modified>
  <dc:identifier>DAGRYX8lS6g</dc:identifier>
</cp:coreProperties>
</file>

<file path=docProps/thumbnail.jpeg>
</file>